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66FFFF"/>
    <a:srgbClr val="00CCFF"/>
    <a:srgbClr val="CCFFCC"/>
    <a:srgbClr val="00CC00"/>
    <a:srgbClr val="99FF66"/>
    <a:srgbClr val="66FF66"/>
    <a:srgbClr val="FF3399"/>
    <a:srgbClr val="FF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26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787" cy="498693"/>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1"/>
            <a:ext cx="2949787" cy="498693"/>
          </a:xfrm>
          <a:prstGeom prst="rect">
            <a:avLst/>
          </a:prstGeom>
        </p:spPr>
        <p:txBody>
          <a:bodyPr vert="horz" lIns="91412" tIns="45706" rIns="91412" bIns="45706" rtlCol="0"/>
          <a:lstStyle>
            <a:lvl1pPr algn="r">
              <a:defRPr sz="1200"/>
            </a:lvl1pPr>
          </a:lstStyle>
          <a:p>
            <a:fld id="{D55867E6-473F-42DC-A22C-6570774BD033}"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7" cy="498692"/>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7"/>
            <a:ext cx="2949787" cy="498692"/>
          </a:xfrm>
          <a:prstGeom prst="rect">
            <a:avLst/>
          </a:prstGeom>
        </p:spPr>
        <p:txBody>
          <a:bodyPr vert="horz" lIns="91412" tIns="45706" rIns="91412" bIns="45706" rtlCol="0" anchor="b"/>
          <a:lstStyle>
            <a:lvl1pPr algn="r">
              <a:defRPr sz="1200"/>
            </a:lvl1pPr>
          </a:lstStyle>
          <a:p>
            <a:fld id="{E6B51DBA-EF90-4878-8677-AA520DD02571}" type="slidenum">
              <a:rPr kumimoji="1" lang="ja-JP" altLang="en-US" smtClean="0"/>
              <a:t>‹#›</a:t>
            </a:fld>
            <a:endParaRPr kumimoji="1" lang="ja-JP" altLang="en-US"/>
          </a:p>
        </p:txBody>
      </p:sp>
    </p:spTree>
    <p:extLst>
      <p:ext uri="{BB962C8B-B14F-4D97-AF65-F5344CB8AC3E}">
        <p14:creationId xmlns:p14="http://schemas.microsoft.com/office/powerpoint/2010/main" val="12093951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289515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96374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8232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205883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28342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139340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33448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2368260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51878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52555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2FFE1D-6E59-40CD-AF27-AEE9F2DC4023}"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63757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62FFE1D-6E59-40CD-AF27-AEE9F2DC4023}" type="datetimeFigureOut">
              <a:rPr kumimoji="1" lang="ja-JP" altLang="en-US" smtClean="0"/>
              <a:t>2023/2/7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61075B7-FDB9-4BE2-AA8F-F048BB61B5FE}" type="slidenum">
              <a:rPr kumimoji="1" lang="ja-JP" altLang="en-US" smtClean="0"/>
              <a:t>‹#›</a:t>
            </a:fld>
            <a:endParaRPr kumimoji="1" lang="ja-JP" altLang="en-US"/>
          </a:p>
        </p:txBody>
      </p:sp>
    </p:spTree>
    <p:extLst>
      <p:ext uri="{BB962C8B-B14F-4D97-AF65-F5344CB8AC3E}">
        <p14:creationId xmlns:p14="http://schemas.microsoft.com/office/powerpoint/2010/main" val="17169589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flipV="1">
            <a:off x="0" y="1908215"/>
            <a:ext cx="2548128" cy="26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0" y="3816430"/>
            <a:ext cx="5806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0" y="5721954"/>
            <a:ext cx="5806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0" y="7630169"/>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12192" y="9538384"/>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66245" y="42546"/>
            <a:ext cx="2742289" cy="1836420"/>
          </a:xfrm>
          <a:prstGeom prst="rect">
            <a:avLst/>
          </a:prstGeom>
          <a:noFill/>
        </p:spPr>
        <p:txBody>
          <a:bodyPr vert="eaVert" wrap="square" rtlCol="0">
            <a:spAutoFit/>
          </a:bodyPr>
          <a:lstStyle/>
          <a:p>
            <a:pPr>
              <a:lnSpc>
                <a:spcPct val="120000"/>
              </a:lnSpc>
            </a:pPr>
            <a:r>
              <a:rPr kumimoji="1" lang="ja-JP" altLang="en-US"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  肥 料の急激な</a:t>
            </a:r>
            <a:endParaRPr kumimoji="1" lang="en-US" altLang="ja-JP" sz="1400" b="1" dirty="0">
              <a:solidFill>
                <a:prstClr val="black"/>
              </a:solidFill>
              <a:uFill>
                <a:solidFill>
                  <a:srgbClr val="0070C0"/>
                </a:solidFill>
              </a:uFill>
              <a:latin typeface="HG丸ｺﾞｼｯｸM-PRO" panose="020F0600000000000000" pitchFamily="50" charset="-128"/>
              <a:ea typeface="HG丸ｺﾞｼｯｸM-PRO" panose="020F0600000000000000" pitchFamily="50" charset="-128"/>
            </a:endParaRPr>
          </a:p>
          <a:p>
            <a:pPr>
              <a:lnSpc>
                <a:spcPct val="120000"/>
              </a:lnSpc>
            </a:pPr>
            <a:r>
              <a:rPr kumimoji="1" lang="ja-JP" altLang="en-US" sz="1400" b="1" dirty="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　</a:t>
            </a:r>
            <a:r>
              <a:rPr kumimoji="1" lang="ja-JP" altLang="en-US"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　　　　値上がり</a:t>
            </a:r>
            <a:endParaRPr kumimoji="1" lang="en-US" altLang="ja-JP" sz="1400" b="1" dirty="0">
              <a:solidFill>
                <a:prstClr val="black"/>
              </a:solidFill>
              <a:uFill>
                <a:solidFill>
                  <a:srgbClr val="0070C0"/>
                </a:solidFill>
              </a:uFill>
              <a:latin typeface="HG丸ｺﾞｼｯｸM-PRO" panose="020F0600000000000000" pitchFamily="50" charset="-128"/>
              <a:ea typeface="HG丸ｺﾞｼｯｸM-PRO" panose="020F0600000000000000" pitchFamily="50" charset="-128"/>
            </a:endParaRPr>
          </a:p>
          <a:p>
            <a:pPr>
              <a:lnSpc>
                <a:spcPct val="130000"/>
              </a:lnSpc>
            </a:pPr>
            <a:endParaRPr kumimoji="1" lang="en-US" altLang="ja-JP" sz="800" dirty="0">
              <a:latin typeface="ＭＳ ゴシック" panose="020B0609070205080204" pitchFamily="49" charset="-128"/>
              <a:ea typeface="ＭＳ ゴシック" panose="020B0609070205080204" pitchFamily="49" charset="-128"/>
            </a:endParaRPr>
          </a:p>
          <a:p>
            <a:pPr>
              <a:lnSpc>
                <a:spcPct val="130000"/>
              </a:lnSpc>
            </a:pPr>
            <a:r>
              <a:rPr kumimoji="1" lang="ja-JP" altLang="en-US" sz="1050" dirty="0">
                <a:latin typeface="ＭＳ ゴシック" panose="020B0609070205080204" pitchFamily="49" charset="-128"/>
                <a:ea typeface="ＭＳ ゴシック" panose="020B0609070205080204" pitchFamily="49" charset="-128"/>
              </a:rPr>
              <a:t>　近年、ウクライナ危機などを背景とした化学肥料の原料価格の上昇に加え、海上運賃の急騰、円安の進行などの複合的な要因で急激に肥料価格が値上がりしています。図１は化学肥料の原料である尿素、</a:t>
            </a:r>
            <a:r>
              <a:rPr kumimoji="1" lang="ja-JP" altLang="en-US" sz="1050" dirty="0" err="1">
                <a:latin typeface="ＭＳ ゴシック" panose="020B0609070205080204" pitchFamily="49" charset="-128"/>
                <a:ea typeface="ＭＳ ゴシック" panose="020B0609070205080204" pitchFamily="49" charset="-128"/>
              </a:rPr>
              <a:t>りん</a:t>
            </a:r>
            <a:r>
              <a:rPr kumimoji="1" lang="ja-JP" altLang="en-US" sz="1050" dirty="0">
                <a:latin typeface="ＭＳ ゴシック" panose="020B0609070205080204" pitchFamily="49" charset="-128"/>
                <a:ea typeface="ＭＳ ゴシック" panose="020B0609070205080204" pitchFamily="49" charset="-128"/>
              </a:rPr>
              <a:t>安、塩化加里の輸入</a:t>
            </a:r>
            <a:r>
              <a:rPr kumimoji="1" lang="ja-JP" altLang="en-US" sz="1050" dirty="0" smtClean="0">
                <a:latin typeface="ＭＳ ゴシック" panose="020B0609070205080204" pitchFamily="49" charset="-128"/>
                <a:ea typeface="ＭＳ ゴシック" panose="020B0609070205080204" pitchFamily="49" charset="-128"/>
              </a:rPr>
              <a:t>価格</a:t>
            </a:r>
            <a:endParaRPr kumimoji="1" lang="en-US" altLang="ja-JP" sz="1050" dirty="0" smtClean="0">
              <a:latin typeface="ＭＳ ゴシック" panose="020B0609070205080204" pitchFamily="49" charset="-128"/>
              <a:ea typeface="ＭＳ ゴシック" panose="020B0609070205080204" pitchFamily="49" charset="-128"/>
            </a:endParaRPr>
          </a:p>
          <a:p>
            <a:pPr>
              <a:lnSpc>
                <a:spcPct val="130000"/>
              </a:lnSpc>
            </a:pPr>
            <a:endParaRPr kumimoji="1" lang="ja-JP" altLang="en-US" sz="10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2360305" y="1979866"/>
            <a:ext cx="3545586" cy="1833873"/>
          </a:xfrm>
          <a:prstGeom prst="rect">
            <a:avLst/>
          </a:prstGeom>
          <a:noFill/>
        </p:spPr>
        <p:txBody>
          <a:bodyPr vert="eaVert" wrap="square" rtlCol="0">
            <a:spAutoFit/>
          </a:bodyPr>
          <a:lstStyle/>
          <a:p>
            <a:pPr>
              <a:lnSpc>
                <a:spcPct val="130000"/>
              </a:lnSpc>
            </a:pPr>
            <a:r>
              <a:rPr kumimoji="1" lang="ja-JP" altLang="en-US" sz="1050" dirty="0">
                <a:latin typeface="ＭＳ ゴシック" panose="020B0609070205080204" pitchFamily="49" charset="-128"/>
                <a:ea typeface="ＭＳ ゴシック" panose="020B0609070205080204" pitchFamily="49" charset="-128"/>
              </a:rPr>
              <a:t>の推移を示しており</a:t>
            </a:r>
            <a:r>
              <a:rPr kumimoji="1" lang="ja-JP" altLang="en-US" sz="1050" dirty="0" smtClean="0">
                <a:latin typeface="ＭＳ ゴシック" panose="020B0609070205080204" pitchFamily="49" charset="-128"/>
                <a:ea typeface="ＭＳ ゴシック" panose="020B0609070205080204" pitchFamily="49" charset="-128"/>
              </a:rPr>
              <a:t>、令和３年</a:t>
            </a:r>
            <a:r>
              <a:rPr kumimoji="1" lang="ja-JP" altLang="en-US" sz="1050" dirty="0">
                <a:latin typeface="ＭＳ ゴシック" panose="020B0609070205080204" pitchFamily="49" charset="-128"/>
                <a:ea typeface="ＭＳ ゴシック" panose="020B0609070205080204" pitchFamily="49" charset="-128"/>
              </a:rPr>
              <a:t>後半から価格が急上昇しています</a:t>
            </a:r>
            <a:r>
              <a:rPr kumimoji="1" lang="ja-JP" altLang="en-US" sz="1050" dirty="0" smtClean="0">
                <a:latin typeface="ＭＳ ゴシック" panose="020B0609070205080204" pitchFamily="49" charset="-128"/>
                <a:ea typeface="ＭＳ ゴシック" panose="020B0609070205080204" pitchFamily="49" charset="-128"/>
              </a:rPr>
              <a:t>。</a:t>
            </a:r>
            <a:endParaRPr kumimoji="1" lang="en-US" altLang="ja-JP" sz="1050" dirty="0" smtClean="0">
              <a:latin typeface="ＭＳ ゴシック" panose="020B0609070205080204" pitchFamily="49" charset="-128"/>
              <a:ea typeface="ＭＳ ゴシック" panose="020B0609070205080204" pitchFamily="49" charset="-128"/>
            </a:endParaRPr>
          </a:p>
          <a:p>
            <a:pPr>
              <a:lnSpc>
                <a:spcPct val="130000"/>
              </a:lnSpc>
            </a:pPr>
            <a:r>
              <a:rPr kumimoji="1" lang="ja-JP" altLang="en-US" sz="1050" dirty="0">
                <a:latin typeface="ＭＳ ゴシック" panose="020B0609070205080204" pitchFamily="49" charset="-128"/>
                <a:ea typeface="ＭＳ ゴシック" panose="020B0609070205080204" pitchFamily="49" charset="-128"/>
              </a:rPr>
              <a:t>　特に</a:t>
            </a:r>
            <a:r>
              <a:rPr kumimoji="1" lang="ja-JP" altLang="en-US" sz="1050" dirty="0" err="1">
                <a:latin typeface="ＭＳ ゴシック" panose="020B0609070205080204" pitchFamily="49" charset="-128"/>
                <a:ea typeface="ＭＳ ゴシック" panose="020B0609070205080204" pitchFamily="49" charset="-128"/>
              </a:rPr>
              <a:t>りん</a:t>
            </a:r>
            <a:r>
              <a:rPr kumimoji="1" lang="ja-JP" altLang="en-US" sz="1050" dirty="0">
                <a:latin typeface="ＭＳ ゴシック" panose="020B0609070205080204" pitchFamily="49" charset="-128"/>
                <a:ea typeface="ＭＳ ゴシック" panose="020B0609070205080204" pitchFamily="49" charset="-128"/>
              </a:rPr>
              <a:t>安と塩化加里については、それぞれ大規模な鉱床由来のりん鉱石や加里鉱石から製造されています。リン鉱石は中国、モロッコ及びエジプトが、加里鉱石はカナダ、ベラルーシが主産国であり、資源を持たない我が国はほぼ全量を輸入しています。また、両鉱石は可採</a:t>
            </a:r>
            <a:r>
              <a:rPr kumimoji="1" lang="ja-JP" altLang="en-US" sz="1050" dirty="0" smtClean="0">
                <a:latin typeface="ＭＳ ゴシック" panose="020B0609070205080204" pitchFamily="49" charset="-128"/>
                <a:ea typeface="ＭＳ ゴシック" panose="020B0609070205080204" pitchFamily="49" charset="-128"/>
              </a:rPr>
              <a:t>年数が今後２～３百年ほどの有限で貴重な資源</a:t>
            </a:r>
            <a:r>
              <a:rPr kumimoji="1" lang="ja-JP" altLang="en-US" sz="1050" dirty="0">
                <a:latin typeface="ＭＳ ゴシック" panose="020B0609070205080204" pitchFamily="49" charset="-128"/>
                <a:ea typeface="ＭＳ ゴシック" panose="020B0609070205080204" pitchFamily="49" charset="-128"/>
              </a:rPr>
              <a:t>でもあります。</a:t>
            </a:r>
            <a:endParaRPr kumimoji="1" lang="ja-JP" altLang="en-US" sz="1050" dirty="0" smtClean="0">
              <a:latin typeface="ＭＳ ゴシック" panose="020B0609070205080204" pitchFamily="49" charset="-128"/>
              <a:ea typeface="ＭＳ ゴシック" panose="020B0609070205080204" pitchFamily="49" charset="-128"/>
            </a:endParaRPr>
          </a:p>
          <a:p>
            <a:pPr>
              <a:lnSpc>
                <a:spcPct val="130000"/>
              </a:lnSpc>
            </a:pPr>
            <a:r>
              <a:rPr kumimoji="1" lang="ja-JP" altLang="en-US" sz="1050" dirty="0" smtClean="0">
                <a:latin typeface="ＭＳ ゴシック" panose="020B0609070205080204" pitchFamily="49" charset="-128"/>
                <a:ea typeface="ＭＳ ゴシック" panose="020B0609070205080204" pitchFamily="49" charset="-128"/>
              </a:rPr>
              <a:t>　</a:t>
            </a:r>
            <a:endParaRPr kumimoji="1" lang="en-US" altLang="ja-JP" sz="1050" dirty="0">
              <a:solidFill>
                <a:prstClr val="black"/>
              </a:solidFill>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23519" y="3826455"/>
            <a:ext cx="6076279" cy="1840855"/>
          </a:xfrm>
          <a:prstGeom prst="rect">
            <a:avLst/>
          </a:prstGeom>
          <a:noFill/>
        </p:spPr>
        <p:txBody>
          <a:bodyPr vert="eaVert" wrap="square" rtlCol="0">
            <a:spAutoFit/>
          </a:bodyPr>
          <a:lstStyle/>
          <a:p>
            <a:pPr lvl="0">
              <a:lnSpc>
                <a:spcPct val="130000"/>
              </a:lnSpc>
            </a:pPr>
            <a:r>
              <a:rPr kumimoji="1" lang="ja-JP" altLang="en-US"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肥 料価格高騰対策</a:t>
            </a:r>
            <a:endParaRPr kumimoji="1" lang="en-US" altLang="ja-JP"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endParaRPr>
          </a:p>
          <a:p>
            <a:pPr lvl="0" algn="r">
              <a:lnSpc>
                <a:spcPct val="130000"/>
              </a:lnSpc>
            </a:pPr>
            <a:r>
              <a:rPr kumimoji="1" lang="ja-JP" altLang="en-US"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事業について</a:t>
            </a:r>
            <a:endParaRPr kumimoji="1" lang="en-US" altLang="ja-JP" sz="1400" b="1" dirty="0">
              <a:solidFill>
                <a:prstClr val="black"/>
              </a:solidFill>
              <a:uFill>
                <a:solidFill>
                  <a:srgbClr val="0070C0"/>
                </a:solidFill>
              </a:uFill>
              <a:latin typeface="HG丸ｺﾞｼｯｸM-PRO" panose="020F0600000000000000" pitchFamily="50" charset="-128"/>
              <a:ea typeface="HG丸ｺﾞｼｯｸM-PRO" panose="020F0600000000000000" pitchFamily="50" charset="-128"/>
            </a:endParaRPr>
          </a:p>
          <a:p>
            <a:pPr lvl="0" algn="ctr">
              <a:lnSpc>
                <a:spcPct val="130000"/>
              </a:lnSpc>
            </a:pPr>
            <a:endParaRPr kumimoji="1" lang="en-US" altLang="ja-JP" sz="1000" dirty="0">
              <a:solidFill>
                <a:prstClr val="black"/>
              </a:solidFill>
              <a:latin typeface="ＭＳ ゴシック" panose="020B0609070205080204" pitchFamily="49" charset="-128"/>
              <a:ea typeface="ＭＳ ゴシック" panose="020B0609070205080204" pitchFamily="49" charset="-128"/>
            </a:endParaRPr>
          </a:p>
          <a:p>
            <a:pPr>
              <a:lnSpc>
                <a:spcPct val="130000"/>
              </a:lnSpc>
            </a:pPr>
            <a:r>
              <a:rPr kumimoji="1" lang="ja-JP" altLang="en-US" sz="1050" dirty="0">
                <a:solidFill>
                  <a:prstClr val="black"/>
                </a:solidFill>
                <a:latin typeface="ＭＳ ゴシック" panose="020B0609070205080204" pitchFamily="49" charset="-128"/>
                <a:ea typeface="ＭＳ ゴシック" panose="020B0609070205080204" pitchFamily="49" charset="-128"/>
              </a:rPr>
              <a:t>　こうした肥料高騰への対応策として、農水省は農業者の肥料費負担の支援制度として事業化しました</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。支援は</a:t>
            </a:r>
            <a:r>
              <a:rPr kumimoji="1" lang="ja-JP" altLang="en-US" sz="1050" dirty="0">
                <a:solidFill>
                  <a:prstClr val="black"/>
                </a:solidFill>
                <a:latin typeface="ＭＳ ゴシック" panose="020B0609070205080204" pitchFamily="49" charset="-128"/>
                <a:ea typeface="ＭＳ ゴシック" panose="020B0609070205080204" pitchFamily="49" charset="-128"/>
              </a:rPr>
              <a:t>対象となる</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肥料が</a:t>
            </a:r>
            <a:r>
              <a:rPr kumimoji="1" lang="ja-JP" altLang="en-US" sz="1050" dirty="0">
                <a:solidFill>
                  <a:prstClr val="black"/>
                </a:solidFill>
                <a:latin typeface="ＭＳ ゴシック" panose="020B0609070205080204" pitchFamily="49" charset="-128"/>
                <a:ea typeface="ＭＳ ゴシック" panose="020B0609070205080204" pitchFamily="49" charset="-128"/>
              </a:rPr>
              <a:t>昨年</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の</a:t>
            </a:r>
            <a:r>
              <a:rPr kumimoji="1" lang="ja-JP" altLang="en-US" sz="1050" dirty="0">
                <a:solidFill>
                  <a:prstClr val="black"/>
                </a:solidFill>
                <a:latin typeface="ＭＳ ゴシック" panose="020B0609070205080204" pitchFamily="49" charset="-128"/>
                <a:ea typeface="ＭＳ ゴシック" panose="020B0609070205080204" pitchFamily="49" charset="-128"/>
              </a:rPr>
              <a:t>秋肥</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と</a:t>
            </a:r>
            <a:r>
              <a:rPr kumimoji="1" lang="ja-JP" altLang="en-US" sz="1050" dirty="0">
                <a:solidFill>
                  <a:prstClr val="black"/>
                </a:solidFill>
                <a:latin typeface="ＭＳ ゴシック" panose="020B0609070205080204" pitchFamily="49" charset="-128"/>
                <a:ea typeface="ＭＳ ゴシック" panose="020B0609070205080204" pitchFamily="49" charset="-128"/>
              </a:rPr>
              <a:t>今年</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の</a:t>
            </a:r>
            <a:r>
              <a:rPr kumimoji="1" lang="ja-JP" altLang="en-US" sz="1050" dirty="0">
                <a:solidFill>
                  <a:prstClr val="black"/>
                </a:solidFill>
                <a:latin typeface="ＭＳ ゴシック" panose="020B0609070205080204" pitchFamily="49" charset="-128"/>
                <a:ea typeface="ＭＳ ゴシック" panose="020B0609070205080204" pitchFamily="49" charset="-128"/>
              </a:rPr>
              <a:t>春肥で、化学肥料低減の取組を行った上で前年度から増加した肥料費の７割を交付するというものです。化学肥料低減に向けた取組として</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a:t>
            </a:r>
            <a:r>
              <a:rPr kumimoji="1" lang="ja-JP" altLang="en-US" sz="1050" dirty="0">
                <a:solidFill>
                  <a:prstClr val="black"/>
                </a:solidFill>
                <a:latin typeface="ＭＳ ゴシック" panose="020B0609070205080204" pitchFamily="49" charset="-128"/>
                <a:ea typeface="ＭＳ ゴシック" panose="020B0609070205080204" pitchFamily="49" charset="-128"/>
              </a:rPr>
              <a:t>提示</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された</a:t>
            </a:r>
            <a:r>
              <a:rPr kumimoji="1" lang="en-US" altLang="ja-JP" sz="1050" dirty="0">
                <a:solidFill>
                  <a:prstClr val="black"/>
                </a:solidFill>
                <a:latin typeface="ＭＳ ゴシック" panose="020B0609070205080204" pitchFamily="49" charset="-128"/>
                <a:ea typeface="ＭＳ ゴシック" panose="020B0609070205080204" pitchFamily="49" charset="-128"/>
              </a:rPr>
              <a:t>15</a:t>
            </a:r>
            <a:r>
              <a:rPr kumimoji="1" lang="ja-JP" altLang="en-US" sz="1050" dirty="0">
                <a:solidFill>
                  <a:prstClr val="black"/>
                </a:solidFill>
                <a:latin typeface="ＭＳ ゴシック" panose="020B0609070205080204" pitchFamily="49" charset="-128"/>
                <a:ea typeface="ＭＳ ゴシック" panose="020B0609070205080204" pitchFamily="49" charset="-128"/>
              </a:rPr>
              <a:t>項目のメニューから２つ以上を選択して取組む必要があります</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。メニューの一つに</a:t>
            </a:r>
            <a:r>
              <a:rPr kumimoji="1" lang="ja-JP" altLang="en-US" sz="1050" dirty="0">
                <a:solidFill>
                  <a:prstClr val="black"/>
                </a:solidFill>
                <a:latin typeface="ＭＳ ゴシック" panose="020B0609070205080204" pitchFamily="49" charset="-128"/>
                <a:ea typeface="ＭＳ ゴシック" panose="020B0609070205080204" pitchFamily="49" charset="-128"/>
              </a:rPr>
              <a:t>「</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土壌診断</a:t>
            </a:r>
            <a:r>
              <a:rPr kumimoji="1" lang="ja-JP" altLang="en-US" sz="1050" dirty="0">
                <a:solidFill>
                  <a:prstClr val="black"/>
                </a:solidFill>
                <a:latin typeface="ＭＳ ゴシック" panose="020B0609070205080204" pitchFamily="49" charset="-128"/>
                <a:ea typeface="ＭＳ ゴシック" panose="020B0609070205080204" pitchFamily="49" charset="-128"/>
              </a:rPr>
              <a:t>による施肥設計」が設定されています</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a:t>
            </a:r>
            <a:endParaRPr kumimoji="1" lang="en-US" altLang="ja-JP" sz="1050" dirty="0" smtClean="0">
              <a:solidFill>
                <a:prstClr val="black"/>
              </a:solidFill>
              <a:latin typeface="ＭＳ ゴシック" panose="020B0609070205080204" pitchFamily="49" charset="-128"/>
              <a:ea typeface="ＭＳ ゴシック" panose="020B0609070205080204" pitchFamily="49" charset="-128"/>
            </a:endParaRPr>
          </a:p>
          <a:p>
            <a:pPr>
              <a:lnSpc>
                <a:spcPct val="130000"/>
              </a:lnSpc>
            </a:pPr>
            <a:endParaRPr kumimoji="1" lang="en-US" altLang="ja-JP" sz="1050" dirty="0">
              <a:solidFill>
                <a:prstClr val="black"/>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400" b="1" dirty="0" smtClean="0">
                <a:solidFill>
                  <a:srgbClr val="FF0000"/>
                </a:solidFill>
                <a:uFill>
                  <a:solidFill>
                    <a:srgbClr val="0070C0"/>
                  </a:solidFill>
                </a:uFill>
                <a:latin typeface="HG丸ｺﾞｼｯｸM-PRO" panose="020F0600000000000000" pitchFamily="50" charset="-128"/>
                <a:ea typeface="HG丸ｺﾞｼｯｸM-PRO" panose="020F0600000000000000" pitchFamily="50" charset="-128"/>
              </a:rPr>
              <a:t>「 </a:t>
            </a:r>
            <a:r>
              <a:rPr kumimoji="1" lang="ja-JP" altLang="en-US" sz="1400" b="1" dirty="0">
                <a:solidFill>
                  <a:srgbClr val="FF0000"/>
                </a:solidFill>
                <a:uFill>
                  <a:solidFill>
                    <a:srgbClr val="0070C0"/>
                  </a:solidFill>
                </a:uFill>
                <a:latin typeface="HG丸ｺﾞｼｯｸM-PRO" panose="020F0600000000000000" pitchFamily="50" charset="-128"/>
                <a:ea typeface="HG丸ｺﾞｼｯｸM-PRO" panose="020F0600000000000000" pitchFamily="50" charset="-128"/>
              </a:rPr>
              <a:t>Ｐ Ｋパック分析」</a:t>
            </a:r>
            <a:endParaRPr kumimoji="1" lang="en-US" altLang="ja-JP" sz="1400" b="1" dirty="0">
              <a:solidFill>
                <a:srgbClr val="FF0000"/>
              </a:solidFill>
              <a:uFill>
                <a:solidFill>
                  <a:srgbClr val="0070C0"/>
                </a:solidFill>
              </a:uFill>
              <a:latin typeface="HG丸ｺﾞｼｯｸM-PRO" panose="020F0600000000000000" pitchFamily="50" charset="-128"/>
              <a:ea typeface="HG丸ｺﾞｼｯｸM-PRO" panose="020F0600000000000000" pitchFamily="50" charset="-128"/>
            </a:endParaRPr>
          </a:p>
          <a:p>
            <a:pPr lvl="0" algn="ctr">
              <a:lnSpc>
                <a:spcPct val="130000"/>
              </a:lnSpc>
            </a:pPr>
            <a:r>
              <a:rPr kumimoji="1" lang="ja-JP" altLang="en-US" sz="1400" b="1" dirty="0" smtClean="0">
                <a:solidFill>
                  <a:prstClr val="black"/>
                </a:solidFill>
                <a:uFill>
                  <a:solidFill>
                    <a:srgbClr val="0070C0"/>
                  </a:solidFill>
                </a:uFill>
                <a:latin typeface="HG丸ｺﾞｼｯｸM-PRO" panose="020F0600000000000000" pitchFamily="50" charset="-128"/>
                <a:ea typeface="HG丸ｺﾞｼｯｸM-PRO" panose="020F0600000000000000" pitchFamily="50" charset="-128"/>
              </a:rPr>
              <a:t>について</a:t>
            </a:r>
            <a:endParaRPr kumimoji="1"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lvl="0" algn="ctr">
              <a:lnSpc>
                <a:spcPct val="130000"/>
              </a:lnSpc>
            </a:pPr>
            <a:endParaRPr kumimoji="1" lang="en-US" altLang="ja-JP" sz="800" dirty="0" smtClean="0">
              <a:solidFill>
                <a:prstClr val="black"/>
              </a:solidFill>
              <a:latin typeface="ＭＳ ゴシック" panose="020B0609070205080204" pitchFamily="49" charset="-128"/>
              <a:ea typeface="ＭＳ ゴシック" panose="020B0609070205080204" pitchFamily="49" charset="-128"/>
            </a:endParaRPr>
          </a:p>
          <a:p>
            <a:pPr>
              <a:lnSpc>
                <a:spcPct val="130000"/>
              </a:lnSpc>
            </a:pPr>
            <a:r>
              <a:rPr kumimoji="1" lang="ja-JP" altLang="en-US" sz="1050" dirty="0">
                <a:solidFill>
                  <a:prstClr val="black"/>
                </a:solidFill>
                <a:latin typeface="ＭＳ ゴシック" panose="020B0609070205080204" pitchFamily="49" charset="-128"/>
                <a:ea typeface="ＭＳ ゴシック" panose="020B0609070205080204" pitchFamily="49" charset="-128"/>
              </a:rPr>
              <a:t>　この国事業の実施に</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あたり本会農業技術センターでは</a:t>
            </a:r>
            <a:r>
              <a:rPr kumimoji="1" lang="ja-JP" altLang="en-US" sz="1050" dirty="0">
                <a:solidFill>
                  <a:prstClr val="black"/>
                </a:solidFill>
                <a:latin typeface="ＭＳ ゴシック" panose="020B0609070205080204" pitchFamily="49" charset="-128"/>
                <a:ea typeface="ＭＳ ゴシック" panose="020B0609070205080204" pitchFamily="49" charset="-128"/>
              </a:rPr>
              <a:t>生産者</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の皆様からの土壌分析への要望に広くお応えするために、分析項目を２成分に</a:t>
            </a:r>
            <a:r>
              <a:rPr kumimoji="1" lang="ja-JP" altLang="en-US" sz="1050" dirty="0" err="1" smtClean="0">
                <a:solidFill>
                  <a:prstClr val="black"/>
                </a:solidFill>
                <a:latin typeface="ＭＳ ゴシック" panose="020B0609070205080204" pitchFamily="49" charset="-128"/>
                <a:ea typeface="ＭＳ ゴシック" panose="020B0609070205080204" pitchFamily="49" charset="-128"/>
              </a:rPr>
              <a:t>絞っ</a:t>
            </a:r>
            <a:endParaRPr kumimoji="1" lang="en-US" altLang="ja-JP" sz="1050" dirty="0">
              <a:solidFill>
                <a:prstClr val="black"/>
              </a:solidFill>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287758" y="7653675"/>
            <a:ext cx="6412525" cy="1861203"/>
          </a:xfrm>
          <a:prstGeom prst="rect">
            <a:avLst/>
          </a:prstGeom>
          <a:noFill/>
        </p:spPr>
        <p:txBody>
          <a:bodyPr vert="eaVert" wrap="square" rtlCol="0">
            <a:spAutoFit/>
          </a:bodyPr>
          <a:lstStyle/>
          <a:p>
            <a:pPr lvl="0">
              <a:lnSpc>
                <a:spcPct val="130000"/>
              </a:lnSpc>
            </a:pP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農業技術センター</a:t>
            </a:r>
            <a:r>
              <a:rPr kumimoji="1" lang="ja-JP" altLang="en-US" sz="1050" dirty="0">
                <a:solidFill>
                  <a:prstClr val="black"/>
                </a:solidFill>
                <a:latin typeface="ＭＳ ゴシック" panose="020B0609070205080204" pitchFamily="49" charset="-128"/>
                <a:ea typeface="ＭＳ ゴシック" panose="020B0609070205080204" pitchFamily="49" charset="-128"/>
              </a:rPr>
              <a:t>で実施</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したキュウリ</a:t>
            </a:r>
            <a:r>
              <a:rPr kumimoji="1" lang="ja-JP" altLang="en-US" sz="1050" dirty="0">
                <a:solidFill>
                  <a:prstClr val="black"/>
                </a:solidFill>
                <a:latin typeface="ＭＳ ゴシック" panose="020B0609070205080204" pitchFamily="49" charset="-128"/>
                <a:ea typeface="ＭＳ ゴシック" panose="020B0609070205080204" pitchFamily="49" charset="-128"/>
              </a:rPr>
              <a:t>、トマト、</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水田の</a:t>
            </a:r>
            <a:r>
              <a:rPr kumimoji="1" lang="ja-JP" altLang="en-US" sz="1050" dirty="0">
                <a:solidFill>
                  <a:prstClr val="black"/>
                </a:solidFill>
                <a:latin typeface="ＭＳ ゴシック" panose="020B0609070205080204" pitchFamily="49" charset="-128"/>
                <a:ea typeface="ＭＳ ゴシック" panose="020B0609070205080204" pitchFamily="49" charset="-128"/>
              </a:rPr>
              <a:t>可給態リン酸、置換性カリの分析結果</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を集計した表を裏面に示しましたので御覧ください。</a:t>
            </a:r>
            <a:endParaRPr kumimoji="1" lang="en-US" altLang="ja-JP" sz="1050" dirty="0">
              <a:solidFill>
                <a:prstClr val="black"/>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　各品目</a:t>
            </a:r>
            <a:r>
              <a:rPr kumimoji="1" lang="ja-JP" altLang="en-US" sz="1050" dirty="0">
                <a:solidFill>
                  <a:prstClr val="black"/>
                </a:solidFill>
                <a:latin typeface="ＭＳ ゴシック" panose="020B0609070205080204" pitchFamily="49" charset="-128"/>
                <a:ea typeface="ＭＳ ゴシック" panose="020B0609070205080204" pitchFamily="49" charset="-128"/>
              </a:rPr>
              <a:t>ともに適正値と</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される</a:t>
            </a:r>
            <a:r>
              <a:rPr kumimoji="1" lang="ja-JP" altLang="en-US" sz="1050" dirty="0" smtClean="0">
                <a:latin typeface="ＭＳ ゴシック" panose="020B0609070205080204" pitchFamily="49" charset="-128"/>
                <a:ea typeface="ＭＳ ゴシック" panose="020B0609070205080204" pitchFamily="49" charset="-128"/>
              </a:rPr>
              <a:t>青棒を超えた地点が多くみられます。</a:t>
            </a:r>
            <a:endParaRPr kumimoji="1" lang="en-US" altLang="ja-JP" sz="1050" dirty="0" smtClean="0">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a:latin typeface="ＭＳ ゴシック" panose="020B0609070205080204" pitchFamily="49" charset="-128"/>
                <a:ea typeface="ＭＳ ゴシック" panose="020B0609070205080204" pitchFamily="49" charset="-128"/>
              </a:rPr>
              <a:t>　</a:t>
            </a:r>
            <a:r>
              <a:rPr kumimoji="1" lang="ja-JP" altLang="en-US" sz="1050" dirty="0" smtClean="0">
                <a:latin typeface="ＭＳ ゴシック" panose="020B0609070205080204" pitchFamily="49" charset="-128"/>
                <a:ea typeface="ＭＳ ゴシック" panose="020B0609070205080204" pitchFamily="49" charset="-128"/>
              </a:rPr>
              <a:t>この傾向は園芸作物ほど顕著であり、特に施設栽培では過剰な圃場が数多くみられ、年を追うごとに過剰圃場が増加傾向にあります。</a:t>
            </a:r>
            <a:endParaRPr kumimoji="1" lang="en-US" altLang="ja-JP" sz="1050" dirty="0">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smtClean="0">
                <a:latin typeface="ＭＳ ゴシック" panose="020B0609070205080204" pitchFamily="49" charset="-128"/>
                <a:ea typeface="ＭＳ ゴシック" panose="020B0609070205080204" pitchFamily="49" charset="-128"/>
              </a:rPr>
              <a:t>　この傾向を県が示している減肥目安</a:t>
            </a:r>
            <a:r>
              <a:rPr kumimoji="1" lang="ja-JP" altLang="en-US" sz="1050" dirty="0">
                <a:latin typeface="ＭＳ ゴシック" panose="020B0609070205080204" pitchFamily="49" charset="-128"/>
                <a:ea typeface="ＭＳ ゴシック" panose="020B0609070205080204" pitchFamily="49" charset="-128"/>
              </a:rPr>
              <a:t>に当てはめると</a:t>
            </a:r>
            <a:r>
              <a:rPr kumimoji="1" lang="ja-JP" altLang="en-US" sz="1050" dirty="0" smtClean="0">
                <a:latin typeface="ＭＳ ゴシック" panose="020B0609070205080204" pitchFamily="49" charset="-128"/>
                <a:ea typeface="ＭＳ ゴシック" panose="020B0609070205080204" pitchFamily="49" charset="-128"/>
              </a:rPr>
              <a:t>、土づくりの指標値を超えている</a:t>
            </a:r>
            <a:r>
              <a:rPr kumimoji="1" lang="ja-JP" altLang="en-US" sz="1050" dirty="0">
                <a:latin typeface="ＭＳ ゴシック" panose="020B0609070205080204" pitchFamily="49" charset="-128"/>
                <a:ea typeface="ＭＳ ゴシック" panose="020B0609070205080204" pitchFamily="49" charset="-128"/>
              </a:rPr>
              <a:t>圃場</a:t>
            </a:r>
            <a:r>
              <a:rPr kumimoji="1" lang="ja-JP" altLang="en-US" sz="1050" dirty="0" smtClean="0">
                <a:latin typeface="ＭＳ ゴシック" panose="020B0609070205080204" pitchFamily="49" charset="-128"/>
                <a:ea typeface="ＭＳ ゴシック" panose="020B0609070205080204" pitchFamily="49" charset="-128"/>
              </a:rPr>
              <a:t>が約</a:t>
            </a:r>
            <a:r>
              <a:rPr kumimoji="1" lang="en-US" altLang="ja-JP" sz="1050" dirty="0" smtClean="0">
                <a:latin typeface="ＭＳ ゴシック" panose="020B0609070205080204" pitchFamily="49" charset="-128"/>
                <a:ea typeface="ＭＳ ゴシック" panose="020B0609070205080204" pitchFamily="49" charset="-128"/>
              </a:rPr>
              <a:t>80%</a:t>
            </a:r>
            <a:r>
              <a:rPr kumimoji="1" lang="ja-JP" altLang="en-US" sz="1050" dirty="0" smtClean="0">
                <a:latin typeface="ＭＳ ゴシック" panose="020B0609070205080204" pitchFamily="49" charset="-128"/>
                <a:ea typeface="ＭＳ ゴシック" panose="020B0609070205080204" pitchFamily="49" charset="-128"/>
              </a:rPr>
              <a:t>以上であり、約半数の圃場でリン酸、カリが過剰となっており、減肥が必要な</a:t>
            </a:r>
            <a:r>
              <a:rPr kumimoji="1" lang="ja-JP" altLang="en-US" sz="1050" dirty="0">
                <a:latin typeface="ＭＳ ゴシック" panose="020B0609070205080204" pitchFamily="49" charset="-128"/>
                <a:ea typeface="ＭＳ ゴシック" panose="020B0609070205080204" pitchFamily="49" charset="-128"/>
              </a:rPr>
              <a:t>圃場</a:t>
            </a:r>
            <a:r>
              <a:rPr kumimoji="1" lang="ja-JP" altLang="en-US" sz="1050" dirty="0" smtClean="0">
                <a:latin typeface="ＭＳ ゴシック" panose="020B0609070205080204" pitchFamily="49" charset="-128"/>
                <a:ea typeface="ＭＳ ゴシック" panose="020B0609070205080204" pitchFamily="49" charset="-128"/>
              </a:rPr>
              <a:t>であることがわかりました。</a:t>
            </a:r>
            <a:endParaRPr kumimoji="1" lang="ja-JP" altLang="en-US" sz="1050" dirty="0">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smtClean="0">
                <a:latin typeface="ＭＳ ゴシック" panose="020B0609070205080204" pitchFamily="49" charset="-128"/>
                <a:ea typeface="ＭＳ ゴシック" panose="020B0609070205080204" pitchFamily="49" charset="-128"/>
              </a:rPr>
              <a:t>　ＰＫパック分析は適正施肥を念頭においた減肥を図るうえで重要な指標を示す分析メニューであると考えています。</a:t>
            </a:r>
            <a:endParaRPr kumimoji="1" lang="en-US" altLang="ja-JP" sz="1050" dirty="0" smtClean="0">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a:latin typeface="ＭＳ ゴシック" panose="020B0609070205080204" pitchFamily="49" charset="-128"/>
                <a:ea typeface="ＭＳ ゴシック" panose="020B0609070205080204" pitchFamily="49" charset="-128"/>
              </a:rPr>
              <a:t>　</a:t>
            </a:r>
            <a:endParaRPr kumimoji="1" lang="en-US" altLang="ja-JP" sz="1050" dirty="0">
              <a:latin typeface="ＭＳ ゴシック" panose="020B0609070205080204" pitchFamily="49" charset="-128"/>
              <a:ea typeface="ＭＳ ゴシック" panose="020B0609070205080204" pitchFamily="49" charset="-128"/>
            </a:endParaRPr>
          </a:p>
          <a:p>
            <a:pPr lvl="0">
              <a:lnSpc>
                <a:spcPct val="130000"/>
              </a:lnSpc>
            </a:pPr>
            <a:endParaRPr kumimoji="1" lang="en-US" altLang="ja-JP" sz="600" dirty="0" smtClean="0">
              <a:latin typeface="ＭＳ ゴシック" panose="020B0609070205080204" pitchFamily="49" charset="-128"/>
              <a:ea typeface="ＭＳ ゴシック" panose="020B0609070205080204" pitchFamily="49" charset="-128"/>
            </a:endParaRPr>
          </a:p>
          <a:p>
            <a:pPr>
              <a:lnSpc>
                <a:spcPct val="120000"/>
              </a:lnSpc>
            </a:pPr>
            <a:r>
              <a:rPr kumimoji="1" lang="ja-JP" altLang="en-US" sz="1050" dirty="0" smtClean="0">
                <a:latin typeface="ＭＳ ゴシック" panose="020B0609070205080204" pitchFamily="49" charset="-128"/>
                <a:ea typeface="ＭＳ ゴシック" panose="020B0609070205080204" pitchFamily="49" charset="-128"/>
              </a:rPr>
              <a:t>「ＰＫパック分析」の</a:t>
            </a:r>
            <a:endParaRPr kumimoji="1" lang="en-US" altLang="ja-JP" sz="1050" dirty="0" smtClean="0">
              <a:latin typeface="ＭＳ ゴシック" panose="020B0609070205080204" pitchFamily="49" charset="-128"/>
              <a:ea typeface="ＭＳ ゴシック" panose="020B0609070205080204" pitchFamily="49" charset="-128"/>
            </a:endParaRPr>
          </a:p>
          <a:p>
            <a:pPr>
              <a:lnSpc>
                <a:spcPct val="120000"/>
              </a:lnSpc>
            </a:pPr>
            <a:r>
              <a:rPr kumimoji="1" lang="ja-JP" altLang="en-US" sz="1050" dirty="0" smtClean="0">
                <a:latin typeface="ＭＳ ゴシック" panose="020B0609070205080204" pitchFamily="49" charset="-128"/>
                <a:ea typeface="ＭＳ ゴシック" panose="020B0609070205080204" pitchFamily="49" charset="-128"/>
              </a:rPr>
              <a:t>　お問合わせ</a:t>
            </a:r>
            <a:r>
              <a:rPr kumimoji="1" lang="ja-JP" altLang="en-US" sz="1050" dirty="0">
                <a:latin typeface="ＭＳ ゴシック" panose="020B0609070205080204" pitchFamily="49" charset="-128"/>
                <a:ea typeface="ＭＳ ゴシック" panose="020B0609070205080204" pitchFamily="49" charset="-128"/>
              </a:rPr>
              <a:t>は</a:t>
            </a:r>
            <a:endParaRPr kumimoji="1" lang="en-US" altLang="ja-JP" sz="1050" dirty="0">
              <a:latin typeface="ＭＳ ゴシック" panose="020B0609070205080204" pitchFamily="49" charset="-128"/>
              <a:ea typeface="ＭＳ ゴシック" panose="020B0609070205080204" pitchFamily="49" charset="-128"/>
            </a:endParaRPr>
          </a:p>
          <a:p>
            <a:pPr algn="ctr">
              <a:lnSpc>
                <a:spcPct val="120000"/>
              </a:lnSpc>
            </a:pPr>
            <a:r>
              <a:rPr kumimoji="1" lang="ja-JP" altLang="en-US" sz="1400" b="1" dirty="0">
                <a:solidFill>
                  <a:srgbClr val="FF0000"/>
                </a:solidFill>
                <a:latin typeface="ＭＳ ゴシック" panose="020B0609070205080204" pitchFamily="49" charset="-128"/>
                <a:ea typeface="ＭＳ ゴシック" panose="020B0609070205080204" pitchFamily="49" charset="-128"/>
              </a:rPr>
              <a:t>お近くのＪＡ</a:t>
            </a:r>
            <a:r>
              <a:rPr kumimoji="1" lang="ja-JP" altLang="en-US" sz="1400" b="1" dirty="0">
                <a:latin typeface="ＭＳ ゴシック" panose="020B0609070205080204" pitchFamily="49" charset="-128"/>
                <a:ea typeface="ＭＳ ゴシック" panose="020B0609070205080204" pitchFamily="49" charset="-128"/>
              </a:rPr>
              <a:t>まで！</a:t>
            </a:r>
          </a:p>
        </p:txBody>
      </p:sp>
      <p:sp>
        <p:nvSpPr>
          <p:cNvPr id="27" name="テキスト ボックス 26"/>
          <p:cNvSpPr txBox="1"/>
          <p:nvPr/>
        </p:nvSpPr>
        <p:spPr>
          <a:xfrm>
            <a:off x="1295400" y="9609363"/>
            <a:ext cx="4267200" cy="261610"/>
          </a:xfrm>
          <a:prstGeom prst="rect">
            <a:avLst/>
          </a:prstGeom>
          <a:noFill/>
        </p:spPr>
        <p:txBody>
          <a:bodyPr wrap="square" rtlCol="0">
            <a:spAutoFit/>
          </a:bodyPr>
          <a:lstStyle/>
          <a:p>
            <a:pPr algn="ctr"/>
            <a:r>
              <a:rPr kumimoji="1" lang="en-US" altLang="ja-JP" sz="1100" dirty="0" smtClean="0">
                <a:ea typeface="ＭＳ ゴシック" panose="020B0609070205080204" pitchFamily="49" charset="-128"/>
              </a:rPr>
              <a:t>2023.2</a:t>
            </a:r>
            <a:r>
              <a:rPr kumimoji="1" lang="ja-JP" altLang="en-US" sz="1100" dirty="0" smtClean="0">
                <a:ea typeface="ＭＳ ゴシック" panose="020B0609070205080204" pitchFamily="49" charset="-128"/>
              </a:rPr>
              <a:t>月号</a:t>
            </a:r>
            <a:r>
              <a:rPr kumimoji="1" lang="ja-JP" altLang="en-US" sz="1100" dirty="0">
                <a:latin typeface="ＭＳ ゴシック" panose="020B0609070205080204" pitchFamily="49" charset="-128"/>
                <a:ea typeface="ＭＳ ゴシック" panose="020B0609070205080204" pitchFamily="49" charset="-128"/>
              </a:rPr>
              <a:t>　</a:t>
            </a:r>
            <a:r>
              <a:rPr kumimoji="1" lang="en-US" altLang="ja-JP" sz="1100" dirty="0">
                <a:latin typeface="ＭＳ ゴシック" panose="020B0609070205080204" pitchFamily="49" charset="-128"/>
                <a:ea typeface="ＭＳ ゴシック" panose="020B0609070205080204" pitchFamily="49" charset="-128"/>
              </a:rPr>
              <a:t>JA</a:t>
            </a:r>
            <a:r>
              <a:rPr kumimoji="1" lang="ja-JP" altLang="en-US" sz="1100" dirty="0">
                <a:latin typeface="ＭＳ ゴシック" panose="020B0609070205080204" pitchFamily="49" charset="-128"/>
                <a:ea typeface="ＭＳ ゴシック" panose="020B0609070205080204" pitchFamily="49" charset="-128"/>
              </a:rPr>
              <a:t>全農福島　肥料農薬部　技術情報通信　</a:t>
            </a:r>
            <a:r>
              <a:rPr kumimoji="1" lang="en-US" altLang="ja-JP" sz="1100" dirty="0" smtClean="0">
                <a:ea typeface="ＭＳ ゴシック" panose="020B0609070205080204" pitchFamily="49" charset="-128"/>
              </a:rPr>
              <a:t>Vol.6</a:t>
            </a:r>
            <a:endParaRPr kumimoji="1" lang="ja-JP" altLang="en-US" sz="1100" dirty="0">
              <a:ea typeface="ＭＳ ゴシック" panose="020B0609070205080204" pitchFamily="49" charset="-128"/>
            </a:endParaRPr>
          </a:p>
        </p:txBody>
      </p:sp>
      <p:sp>
        <p:nvSpPr>
          <p:cNvPr id="32" name="テキスト ボックス 31"/>
          <p:cNvSpPr txBox="1"/>
          <p:nvPr/>
        </p:nvSpPr>
        <p:spPr>
          <a:xfrm>
            <a:off x="5821280" y="1863923"/>
            <a:ext cx="984885" cy="5749836"/>
          </a:xfrm>
          <a:prstGeom prst="rect">
            <a:avLst/>
          </a:prstGeom>
          <a:noFill/>
        </p:spPr>
        <p:txBody>
          <a:bodyPr vert="eaVert" wrap="square" rtlCol="0">
            <a:spAutoFit/>
            <a:scene3d>
              <a:camera prst="orthographicFront">
                <a:rot lat="0" lon="0" rev="0"/>
              </a:camera>
              <a:lightRig rig="threePt" dir="t"/>
            </a:scene3d>
          </a:bodyPr>
          <a:lstStyle/>
          <a:p>
            <a:r>
              <a:rPr kumimoji="1" lang="ja-JP" altLang="en-US" sz="2800" b="1" dirty="0" smtClean="0">
                <a:effectLst>
                  <a:glow rad="228600">
                    <a:srgbClr val="66FFFF">
                      <a:alpha val="45000"/>
                    </a:srgbClr>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土壌分析に基づく減肥について</a:t>
            </a:r>
            <a:endParaRPr kumimoji="1" lang="en-US" altLang="ja-JP" sz="2600" b="1" dirty="0" smtClean="0">
              <a:effectLst>
                <a:glow rad="228600">
                  <a:srgbClr val="66FFFF">
                    <a:alpha val="45000"/>
                  </a:srgbClr>
                </a:glow>
              </a:effectLst>
              <a:latin typeface="HG丸ｺﾞｼｯｸM-PRO" panose="020F0600000000000000" pitchFamily="50" charset="-128"/>
              <a:ea typeface="HG丸ｺﾞｼｯｸM-PRO" panose="020F0600000000000000" pitchFamily="50" charset="-128"/>
            </a:endParaRPr>
          </a:p>
          <a:p>
            <a:r>
              <a:rPr kumimoji="1" lang="en-US" altLang="ja-JP" sz="2400" b="1" dirty="0">
                <a:effectLst>
                  <a:glow rad="228600">
                    <a:srgbClr val="66FFFF">
                      <a:alpha val="45000"/>
                    </a:srgbClr>
                  </a:glow>
                </a:effectLst>
                <a:latin typeface="HG丸ｺﾞｼｯｸM-PRO" panose="020F0600000000000000" pitchFamily="50" charset="-128"/>
                <a:ea typeface="HG丸ｺﾞｼｯｸM-PRO" panose="020F0600000000000000" pitchFamily="50" charset="-128"/>
              </a:rPr>
              <a:t> </a:t>
            </a:r>
            <a:r>
              <a:rPr kumimoji="1" lang="en-US" altLang="ja-JP" sz="2400" b="1" dirty="0" smtClean="0">
                <a:effectLst>
                  <a:glow rad="228600">
                    <a:srgbClr val="66FFFF">
                      <a:alpha val="45000"/>
                    </a:srgbClr>
                  </a:glow>
                </a:effectLst>
                <a:latin typeface="HG丸ｺﾞｼｯｸM-PRO" panose="020F0600000000000000" pitchFamily="50" charset="-128"/>
                <a:ea typeface="HG丸ｺﾞｼｯｸM-PRO" panose="020F0600000000000000" pitchFamily="50" charset="-128"/>
              </a:rPr>
              <a:t> </a:t>
            </a:r>
            <a:r>
              <a:rPr kumimoji="1" lang="ja-JP" altLang="en-US" sz="2400" b="1" dirty="0" smtClean="0">
                <a:effectLst>
                  <a:glow rad="228600">
                    <a:srgbClr val="66FFFF">
                      <a:alpha val="45000"/>
                    </a:srgbClr>
                  </a:glow>
                </a:effectLst>
                <a:latin typeface="HG丸ｺﾞｼｯｸM-PRO" panose="020F0600000000000000" pitchFamily="50" charset="-128"/>
                <a:ea typeface="HG丸ｺﾞｼｯｸM-PRO" panose="020F0600000000000000" pitchFamily="50" charset="-128"/>
              </a:rPr>
              <a:t>　　    </a:t>
            </a:r>
            <a:r>
              <a:rPr kumimoji="1" lang="ja-JP" altLang="en-US" sz="1600" b="1" dirty="0" smtClean="0">
                <a:solidFill>
                  <a:schemeClr val="tx1">
                    <a:lumMod val="65000"/>
                    <a:lumOff val="35000"/>
                  </a:schemeClr>
                </a:solidFill>
                <a:effectLst>
                  <a:glow rad="228600">
                    <a:srgbClr val="66FFFF">
                      <a:alpha val="45000"/>
                    </a:srgbClr>
                  </a:glow>
                </a:effectLst>
                <a:latin typeface="HG丸ｺﾞｼｯｸM-PRO" panose="020F0600000000000000" pitchFamily="50" charset="-128"/>
                <a:ea typeface="HG丸ｺﾞｼｯｸM-PRO" panose="020F0600000000000000" pitchFamily="50" charset="-128"/>
              </a:rPr>
              <a:t>～ </a:t>
            </a:r>
            <a:r>
              <a:rPr kumimoji="1" lang="ja-JP" altLang="en-US" sz="1600" b="1" dirty="0">
                <a:solidFill>
                  <a:schemeClr val="tx1">
                    <a:lumMod val="65000"/>
                    <a:lumOff val="35000"/>
                  </a:schemeClr>
                </a:solidFill>
                <a:effectLst>
                  <a:glow rad="228600">
                    <a:srgbClr val="66FFFF">
                      <a:alpha val="45000"/>
                    </a:srgbClr>
                  </a:glow>
                </a:effectLst>
                <a:latin typeface="HG丸ｺﾞｼｯｸM-PRO" panose="020F0600000000000000" pitchFamily="50" charset="-128"/>
                <a:ea typeface="HG丸ｺﾞｼｯｸM-PRO" panose="020F0600000000000000" pitchFamily="50" charset="-128"/>
              </a:rPr>
              <a:t>リン</a:t>
            </a:r>
            <a:r>
              <a:rPr kumimoji="1" lang="ja-JP" altLang="en-US" sz="1600" b="1" dirty="0" smtClean="0">
                <a:solidFill>
                  <a:schemeClr val="tx1">
                    <a:lumMod val="65000"/>
                    <a:lumOff val="35000"/>
                  </a:schemeClr>
                </a:solidFill>
                <a:effectLst>
                  <a:glow rad="228600">
                    <a:srgbClr val="66FFFF">
                      <a:alpha val="45000"/>
                    </a:srgbClr>
                  </a:glow>
                </a:effectLst>
                <a:latin typeface="HG丸ｺﾞｼｯｸM-PRO" panose="020F0600000000000000" pitchFamily="50" charset="-128"/>
                <a:ea typeface="HG丸ｺﾞｼｯｸM-PRO" panose="020F0600000000000000" pitchFamily="50" charset="-128"/>
              </a:rPr>
              <a:t>酸、加里の分析による減肥の可能性～</a:t>
            </a:r>
            <a:endParaRPr kumimoji="1" lang="ja-JP" altLang="en-US" sz="1600" b="1" dirty="0">
              <a:solidFill>
                <a:schemeClr val="tx1">
                  <a:lumMod val="65000"/>
                  <a:lumOff val="35000"/>
                </a:schemeClr>
              </a:solidFill>
              <a:effectLst>
                <a:glow rad="228600">
                  <a:srgbClr val="66FFFF">
                    <a:alpha val="45000"/>
                  </a:srgbClr>
                </a:glow>
              </a:effectLst>
              <a:latin typeface="HG丸ｺﾞｼｯｸM-PRO" panose="020F0600000000000000" pitchFamily="50" charset="-128"/>
              <a:ea typeface="HG丸ｺﾞｼｯｸM-PRO" panose="020F0600000000000000" pitchFamily="50" charset="-128"/>
            </a:endParaRPr>
          </a:p>
        </p:txBody>
      </p:sp>
      <p:grpSp>
        <p:nvGrpSpPr>
          <p:cNvPr id="31" name="グループ化 30"/>
          <p:cNvGrpSpPr/>
          <p:nvPr/>
        </p:nvGrpSpPr>
        <p:grpSpPr>
          <a:xfrm>
            <a:off x="2588061" y="99567"/>
            <a:ext cx="4218104" cy="1791816"/>
            <a:chOff x="2588061" y="145287"/>
            <a:chExt cx="4218104" cy="1791816"/>
          </a:xfrm>
        </p:grpSpPr>
        <p:sp>
          <p:nvSpPr>
            <p:cNvPr id="19" name="ブローチ 18"/>
            <p:cNvSpPr/>
            <p:nvPr/>
          </p:nvSpPr>
          <p:spPr>
            <a:xfrm>
              <a:off x="2674620" y="254250"/>
              <a:ext cx="4020392" cy="1570773"/>
            </a:xfrm>
            <a:prstGeom prst="plaque">
              <a:avLst>
                <a:gd name="adj" fmla="val 8750"/>
              </a:avLst>
            </a:prstGeom>
            <a:ln w="63500" cap="rnd" cmpd="thickThin">
              <a:beve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ea typeface="ＭＳ ゴシック" panose="020B0609070205080204" pitchFamily="49" charset="-128"/>
                </a:rPr>
                <a:t>2023</a:t>
              </a:r>
              <a:r>
                <a:rPr kumimoji="1" lang="ja-JP" altLang="en-US" sz="1200" dirty="0" smtClean="0">
                  <a:ea typeface="ＭＳ ゴシック" panose="020B0609070205080204" pitchFamily="49" charset="-128"/>
                </a:rPr>
                <a:t>年</a:t>
              </a:r>
              <a:r>
                <a:rPr kumimoji="1" lang="en-US" altLang="ja-JP" sz="1200" dirty="0">
                  <a:ea typeface="ＭＳ ゴシック" panose="020B0609070205080204" pitchFamily="49" charset="-128"/>
                </a:rPr>
                <a:t>2</a:t>
              </a:r>
              <a:r>
                <a:rPr kumimoji="1" lang="ja-JP" altLang="en-US" sz="1200" dirty="0" smtClean="0">
                  <a:ea typeface="ＭＳ ゴシック" panose="020B0609070205080204" pitchFamily="49" charset="-128"/>
                </a:rPr>
                <a:t>月号</a:t>
              </a:r>
              <a:endParaRPr kumimoji="1" lang="en-US" altLang="ja-JP" dirty="0">
                <a:latin typeface="ＭＳ ゴシック" panose="020B0609070205080204" pitchFamily="49" charset="-128"/>
                <a:ea typeface="ＭＳ ゴシック" panose="020B0609070205080204" pitchFamily="49" charset="-128"/>
              </a:endParaRPr>
            </a:p>
            <a:p>
              <a:pPr algn="ctr"/>
              <a:r>
                <a:rPr kumimoji="1" lang="en-US" altLang="ja-JP" dirty="0">
                  <a:latin typeface="ＭＳ ゴシック" panose="020B0609070205080204" pitchFamily="49" charset="-128"/>
                  <a:ea typeface="ＭＳ ゴシック" panose="020B0609070205080204" pitchFamily="49" charset="-128"/>
                </a:rPr>
                <a:t>JA</a:t>
              </a:r>
              <a:r>
                <a:rPr kumimoji="1" lang="ja-JP" altLang="en-US" dirty="0">
                  <a:latin typeface="ＭＳ ゴシック" panose="020B0609070205080204" pitchFamily="49" charset="-128"/>
                  <a:ea typeface="ＭＳ ゴシック" panose="020B0609070205080204" pitchFamily="49" charset="-128"/>
                </a:rPr>
                <a:t>全農福島　肥料農薬部</a:t>
              </a:r>
              <a:endParaRPr kumimoji="1" lang="en-US" altLang="ja-JP" dirty="0">
                <a:latin typeface="ＭＳ ゴシック" panose="020B0609070205080204" pitchFamily="49" charset="-128"/>
                <a:ea typeface="ＭＳ ゴシック" panose="020B0609070205080204" pitchFamily="49" charset="-128"/>
              </a:endParaRPr>
            </a:p>
            <a:p>
              <a:pPr algn="ctr"/>
              <a:r>
                <a:rPr kumimoji="1" lang="ja-JP" alt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HG丸ｺﾞｼｯｸM-PRO" panose="020F0600000000000000" pitchFamily="50" charset="-128"/>
                  <a:ea typeface="HG丸ｺﾞｼｯｸM-PRO" panose="020F0600000000000000" pitchFamily="50" charset="-128"/>
                </a:rPr>
                <a:t>技術情報だより</a:t>
              </a:r>
              <a:r>
                <a:rPr kumimoji="1" lang="ja-JP" alt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ＭＳ ゴシック" panose="020B0609070205080204" pitchFamily="49" charset="-128"/>
                  <a:ea typeface="ＭＳ ゴシック" panose="020B0609070205080204" pitchFamily="49" charset="-128"/>
                </a:rPr>
                <a:t> </a:t>
              </a:r>
              <a:endParaRPr kumimoji="1" lang="en-US" altLang="ja-JP" sz="1200" dirty="0">
                <a:effectLst>
                  <a:outerShdw blurRad="60007" dist="200025" dir="15000000" sy="30000" kx="-1800000" algn="bl" rotWithShape="0">
                    <a:prstClr val="black">
                      <a:alpha val="32000"/>
                    </a:prstClr>
                  </a:outerShdw>
                </a:effectLst>
                <a:latin typeface="ＭＳ ゴシック" panose="020B0609070205080204" pitchFamily="49" charset="-128"/>
                <a:ea typeface="ＭＳ ゴシック" panose="020B0609070205080204" pitchFamily="49" charset="-128"/>
              </a:endParaRPr>
            </a:p>
            <a:p>
              <a:pPr algn="ctr"/>
              <a:r>
                <a:rPr kumimoji="1" lang="en-US" altLang="ja-JP" b="1" dirty="0" smtClean="0">
                  <a:solidFill>
                    <a:srgbClr val="00CCFF"/>
                  </a:solidFill>
                  <a:latin typeface="Arial Rounded MT Bold" panose="020F0704030504030204" pitchFamily="34" charset="0"/>
                  <a:ea typeface="ＭＳ ゴシック" panose="020B0609070205080204" pitchFamily="49" charset="-128"/>
                </a:rPr>
                <a:t>Vol.6</a:t>
              </a:r>
              <a:endParaRPr kumimoji="1" lang="en-US" altLang="ja-JP" b="1" dirty="0">
                <a:solidFill>
                  <a:srgbClr val="00CCFF"/>
                </a:solidFill>
                <a:latin typeface="Arial Rounded MT Bold" panose="020F0704030504030204" pitchFamily="34" charset="0"/>
                <a:ea typeface="ＭＳ ゴシック" panose="020B0609070205080204" pitchFamily="49" charset="-128"/>
              </a:endParaRPr>
            </a:p>
          </p:txBody>
        </p:sp>
        <p:sp>
          <p:nvSpPr>
            <p:cNvPr id="20" name="フレーム 19"/>
            <p:cNvSpPr/>
            <p:nvPr/>
          </p:nvSpPr>
          <p:spPr>
            <a:xfrm>
              <a:off x="2588061" y="145287"/>
              <a:ext cx="4218104" cy="1791816"/>
            </a:xfrm>
            <a:prstGeom prst="frame">
              <a:avLst>
                <a:gd name="adj1" fmla="val 4307"/>
              </a:avLst>
            </a:prstGeom>
            <a:solidFill>
              <a:srgbClr val="66FFFF">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9" name="涙形 28"/>
          <p:cNvSpPr/>
          <p:nvPr/>
        </p:nvSpPr>
        <p:spPr>
          <a:xfrm rot="5046485">
            <a:off x="4577849" y="1503233"/>
            <a:ext cx="45719" cy="372385"/>
          </a:xfrm>
          <a:prstGeom prst="teardrop">
            <a:avLst>
              <a:gd name="adj" fmla="val 200000"/>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結合子 43"/>
          <p:cNvSpPr/>
          <p:nvPr/>
        </p:nvSpPr>
        <p:spPr>
          <a:xfrm>
            <a:off x="2188908" y="131638"/>
            <a:ext cx="288000" cy="298226"/>
          </a:xfrm>
          <a:prstGeom prst="flowChartConnector">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肥</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18126" y="5748819"/>
            <a:ext cx="5916235" cy="1861203"/>
          </a:xfrm>
          <a:prstGeom prst="rect">
            <a:avLst/>
          </a:prstGeom>
          <a:noFill/>
        </p:spPr>
        <p:txBody>
          <a:bodyPr vert="eaVert" wrap="square" rtlCol="0">
            <a:spAutoFit/>
          </a:bodyPr>
          <a:lstStyle/>
          <a:p>
            <a:pPr lvl="0">
              <a:lnSpc>
                <a:spcPct val="130000"/>
              </a:lnSpc>
            </a:pP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た効率的な分析メニューと</a:t>
            </a:r>
            <a:r>
              <a:rPr kumimoji="1" lang="ja-JP" altLang="en-US" sz="1050" dirty="0">
                <a:solidFill>
                  <a:prstClr val="black"/>
                </a:solidFill>
                <a:latin typeface="ＭＳ ゴシック" panose="020B0609070205080204" pitchFamily="49" charset="-128"/>
                <a:ea typeface="ＭＳ ゴシック" panose="020B0609070205080204" pitchFamily="49" charset="-128"/>
              </a:rPr>
              <a:t>して</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a:t>
            </a:r>
            <a:r>
              <a:rPr kumimoji="1" lang="ja-JP" altLang="en-US" sz="1050" b="1" dirty="0" smtClean="0">
                <a:latin typeface="ＭＳ ゴシック" panose="020B0609070205080204" pitchFamily="49" charset="-128"/>
                <a:ea typeface="ＭＳ ゴシック" panose="020B0609070205080204" pitchFamily="49" charset="-128"/>
              </a:rPr>
              <a:t>ＰＫ</a:t>
            </a:r>
            <a:r>
              <a:rPr kumimoji="1" lang="ja-JP" altLang="en-US" sz="1050" b="1" dirty="0" smtClean="0">
                <a:solidFill>
                  <a:prstClr val="black"/>
                </a:solidFill>
                <a:latin typeface="ＭＳ ゴシック" panose="020B0609070205080204" pitchFamily="49" charset="-128"/>
                <a:ea typeface="ＭＳ ゴシック" panose="020B0609070205080204" pitchFamily="49" charset="-128"/>
              </a:rPr>
              <a:t>パック</a:t>
            </a:r>
            <a:r>
              <a:rPr kumimoji="1" lang="ja-JP" altLang="en-US" sz="1050" b="1" dirty="0">
                <a:solidFill>
                  <a:prstClr val="black"/>
                </a:solidFill>
                <a:latin typeface="ＭＳ ゴシック" panose="020B0609070205080204" pitchFamily="49" charset="-128"/>
                <a:ea typeface="ＭＳ ゴシック" panose="020B0609070205080204" pitchFamily="49" charset="-128"/>
              </a:rPr>
              <a:t>分析</a:t>
            </a:r>
            <a:r>
              <a:rPr kumimoji="1" lang="ja-JP" altLang="en-US" sz="1050" dirty="0">
                <a:solidFill>
                  <a:prstClr val="black"/>
                </a:solidFill>
                <a:latin typeface="ＭＳ ゴシック" panose="020B0609070205080204" pitchFamily="49" charset="-128"/>
                <a:ea typeface="ＭＳ ゴシック" panose="020B0609070205080204" pitchFamily="49" charset="-128"/>
              </a:rPr>
              <a:t>」を新設しました。</a:t>
            </a:r>
          </a:p>
          <a:p>
            <a:pPr lvl="0">
              <a:lnSpc>
                <a:spcPct val="130000"/>
              </a:lnSpc>
            </a:pP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　ＰＫパック分析は土壌</a:t>
            </a:r>
            <a:r>
              <a:rPr kumimoji="1" lang="ja-JP" altLang="en-US" sz="1050" dirty="0">
                <a:solidFill>
                  <a:prstClr val="black"/>
                </a:solidFill>
                <a:latin typeface="ＭＳ ゴシック" panose="020B0609070205080204" pitchFamily="49" charset="-128"/>
                <a:ea typeface="ＭＳ ゴシック" panose="020B0609070205080204" pitchFamily="49" charset="-128"/>
              </a:rPr>
              <a:t>の</a:t>
            </a:r>
            <a:r>
              <a:rPr kumimoji="1" lang="ja-JP" altLang="en-US" sz="1050" dirty="0">
                <a:latin typeface="ＭＳ ゴシック" panose="020B0609070205080204" pitchFamily="49" charset="-128"/>
                <a:ea typeface="ＭＳ ゴシック" panose="020B0609070205080204" pitchFamily="49" charset="-128"/>
              </a:rPr>
              <a:t>分析</a:t>
            </a:r>
            <a:r>
              <a:rPr kumimoji="1" lang="ja-JP" altLang="en-US" sz="1050" dirty="0" smtClean="0">
                <a:latin typeface="ＭＳ ゴシック" panose="020B0609070205080204" pitchFamily="49" charset="-128"/>
                <a:ea typeface="ＭＳ ゴシック" panose="020B0609070205080204" pitchFamily="49" charset="-128"/>
              </a:rPr>
              <a:t>項目を</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可給態</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リン</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酸</a:t>
            </a:r>
            <a:r>
              <a:rPr kumimoji="1" lang="ja-JP" altLang="en-US" sz="1050" dirty="0" smtClean="0">
                <a:latin typeface="ＭＳ ゴシック" panose="020B0609070205080204" pitchFamily="49" charset="-128"/>
                <a:ea typeface="ＭＳ ゴシック" panose="020B0609070205080204" pitchFamily="49" charset="-128"/>
              </a:rPr>
              <a:t>と</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置換性</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カリ</a:t>
            </a:r>
            <a:r>
              <a:rPr kumimoji="1" lang="ja-JP" altLang="en-US" sz="1050" dirty="0" smtClean="0">
                <a:latin typeface="ＭＳ ゴシック" panose="020B0609070205080204" pitchFamily="49" charset="-128"/>
                <a:ea typeface="ＭＳ ゴシック" panose="020B0609070205080204" pitchFamily="49" charset="-128"/>
              </a:rPr>
              <a:t>の２成分とすることで</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a:t>
            </a:r>
            <a:r>
              <a:rPr kumimoji="1" lang="ja-JP" altLang="en-US" sz="1050" dirty="0">
                <a:solidFill>
                  <a:prstClr val="black"/>
                </a:solidFill>
                <a:latin typeface="ＭＳ ゴシック" panose="020B0609070205080204" pitchFamily="49" charset="-128"/>
                <a:ea typeface="ＭＳ ゴシック" panose="020B0609070205080204" pitchFamily="49" charset="-128"/>
              </a:rPr>
              <a:t>分析点数の</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増大が図られます。</a:t>
            </a:r>
            <a:endParaRPr kumimoji="1" lang="ja-JP" altLang="en-US" sz="1050" dirty="0">
              <a:solidFill>
                <a:prstClr val="black"/>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a:solidFill>
                  <a:prstClr val="black"/>
                </a:solidFill>
                <a:latin typeface="ＭＳ ゴシック" panose="020B0609070205080204" pitchFamily="49" charset="-128"/>
                <a:ea typeface="ＭＳ ゴシック" panose="020B0609070205080204" pitchFamily="49" charset="-128"/>
              </a:rPr>
              <a:t>　分析項目をリン酸とカリに</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絞った</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のは、以下の</a:t>
            </a:r>
            <a:r>
              <a:rPr kumimoji="1" lang="en-US" altLang="ja-JP" sz="1050" dirty="0" smtClean="0">
                <a:solidFill>
                  <a:prstClr val="black"/>
                </a:solidFill>
                <a:latin typeface="ＭＳ ゴシック" panose="020B0609070205080204" pitchFamily="49" charset="-128"/>
                <a:ea typeface="ＭＳ ゴシック" panose="020B0609070205080204" pitchFamily="49" charset="-128"/>
              </a:rPr>
              <a:t>4</a:t>
            </a:r>
            <a:r>
              <a:rPr kumimoji="1" lang="ja-JP" altLang="en-US" sz="1050" dirty="0" err="1" smtClean="0">
                <a:solidFill>
                  <a:prstClr val="black"/>
                </a:solidFill>
                <a:latin typeface="ＭＳ ゴシック" panose="020B0609070205080204" pitchFamily="49" charset="-128"/>
                <a:ea typeface="ＭＳ ゴシック" panose="020B0609070205080204" pitchFamily="49" charset="-128"/>
              </a:rPr>
              <a:t>つの</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理由によります。</a:t>
            </a:r>
            <a:endParaRPr kumimoji="1" lang="en-US" altLang="ja-JP" sz="1050" dirty="0" smtClean="0">
              <a:solidFill>
                <a:prstClr val="black"/>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b="1" dirty="0" smtClean="0">
                <a:solidFill>
                  <a:prstClr val="black"/>
                </a:solidFill>
                <a:latin typeface="ＭＳ ゴシック" panose="020B0609070205080204" pitchFamily="49" charset="-128"/>
                <a:ea typeface="ＭＳ ゴシック" panose="020B0609070205080204" pitchFamily="49" charset="-128"/>
              </a:rPr>
              <a:t>①</a:t>
            </a:r>
            <a:r>
              <a:rPr kumimoji="1" lang="ja-JP" altLang="en-US" sz="1050" b="1" dirty="0">
                <a:solidFill>
                  <a:prstClr val="black"/>
                </a:solidFill>
                <a:latin typeface="ＭＳ ゴシック" panose="020B0609070205080204" pitchFamily="49" charset="-128"/>
                <a:ea typeface="ＭＳ ゴシック" panose="020B0609070205080204" pitchFamily="49" charset="-128"/>
              </a:rPr>
              <a:t>価格高騰は主にリン酸、</a:t>
            </a:r>
            <a:r>
              <a:rPr kumimoji="1" lang="ja-JP" altLang="en-US" sz="1050" b="1" dirty="0">
                <a:latin typeface="ＭＳ ゴシック" panose="020B0609070205080204" pitchFamily="49" charset="-128"/>
                <a:ea typeface="ＭＳ ゴシック" panose="020B0609070205080204" pitchFamily="49" charset="-128"/>
              </a:rPr>
              <a:t>カリ肥料の原料</a:t>
            </a:r>
            <a:r>
              <a:rPr kumimoji="1" lang="ja-JP" altLang="en-US" sz="1050" b="1" dirty="0" smtClean="0">
                <a:latin typeface="ＭＳ ゴシック" panose="020B0609070205080204" pitchFamily="49" charset="-128"/>
                <a:ea typeface="ＭＳ ゴシック" panose="020B0609070205080204" pitchFamily="49" charset="-128"/>
              </a:rPr>
              <a:t>の高騰</a:t>
            </a:r>
            <a:r>
              <a:rPr kumimoji="1" lang="ja-JP" altLang="en-US" sz="1050" b="1" dirty="0">
                <a:latin typeface="ＭＳ ゴシック" panose="020B0609070205080204" pitchFamily="49" charset="-128"/>
                <a:ea typeface="ＭＳ ゴシック" panose="020B0609070205080204" pitchFamily="49" charset="-128"/>
              </a:rPr>
              <a:t>に起因している</a:t>
            </a:r>
            <a:r>
              <a:rPr kumimoji="1" lang="ja-JP" altLang="en-US" sz="1050" b="1" dirty="0" smtClean="0">
                <a:latin typeface="ＭＳ ゴシック" panose="020B0609070205080204" pitchFamily="49" charset="-128"/>
                <a:ea typeface="ＭＳ ゴシック" panose="020B0609070205080204" pitchFamily="49" charset="-128"/>
              </a:rPr>
              <a:t>こと</a:t>
            </a:r>
            <a:endParaRPr kumimoji="1" lang="en-US" altLang="ja-JP" sz="1050" b="1" dirty="0" smtClean="0">
              <a:latin typeface="ＭＳ ゴシック" panose="020B0609070205080204" pitchFamily="49" charset="-128"/>
              <a:ea typeface="ＭＳ ゴシック" panose="020B0609070205080204" pitchFamily="49" charset="-128"/>
            </a:endParaRPr>
          </a:p>
          <a:p>
            <a:pPr lvl="0">
              <a:lnSpc>
                <a:spcPct val="130000"/>
              </a:lnSpc>
            </a:pPr>
            <a:endParaRPr kumimoji="1" lang="en-US" altLang="ja-JP" sz="600" b="1" dirty="0">
              <a:solidFill>
                <a:srgbClr val="FF0000"/>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②</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県内耕地土壌</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のリン酸やカリの養分状態は、減</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肥が</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可能な過剰</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な土壌の割合が比較的</a:t>
            </a:r>
            <a:r>
              <a:rPr kumimoji="1" lang="ja-JP" altLang="en-US" sz="1050" b="1" dirty="0" smtClean="0">
                <a:solidFill>
                  <a:srgbClr val="FF0000"/>
                </a:solidFill>
                <a:latin typeface="ＭＳ ゴシック" panose="020B0609070205080204" pitchFamily="49" charset="-128"/>
                <a:ea typeface="ＭＳ ゴシック" panose="020B0609070205080204" pitchFamily="49" charset="-128"/>
              </a:rPr>
              <a:t>高いこと</a:t>
            </a:r>
            <a:endParaRPr kumimoji="1" lang="en-US" altLang="ja-JP" sz="1050" b="1" dirty="0" smtClean="0">
              <a:solidFill>
                <a:srgbClr val="FF0000"/>
              </a:solidFill>
              <a:latin typeface="ＭＳ ゴシック" panose="020B0609070205080204" pitchFamily="49" charset="-128"/>
              <a:ea typeface="ＭＳ ゴシック" panose="020B0609070205080204" pitchFamily="49" charset="-128"/>
            </a:endParaRPr>
          </a:p>
          <a:p>
            <a:pPr lvl="0">
              <a:lnSpc>
                <a:spcPct val="130000"/>
              </a:lnSpc>
            </a:pPr>
            <a:endParaRPr kumimoji="1" lang="en-US" altLang="ja-JP" sz="600" b="1" dirty="0" smtClean="0">
              <a:solidFill>
                <a:srgbClr val="FF0000"/>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b="1" dirty="0" smtClean="0">
                <a:latin typeface="ＭＳ ゴシック" panose="020B0609070205080204" pitchFamily="49" charset="-128"/>
                <a:ea typeface="ＭＳ ゴシック" panose="020B0609070205080204" pitchFamily="49" charset="-128"/>
              </a:rPr>
              <a:t>③</a:t>
            </a:r>
            <a:r>
              <a:rPr kumimoji="1" lang="ja-JP" altLang="en-US" sz="1050" b="1" dirty="0">
                <a:latin typeface="ＭＳ ゴシック" panose="020B0609070205080204" pitchFamily="49" charset="-128"/>
                <a:ea typeface="ＭＳ ゴシック" panose="020B0609070205080204" pitchFamily="49" charset="-128"/>
              </a:rPr>
              <a:t>リン酸やカリの減肥試験の実証事例が</a:t>
            </a:r>
            <a:r>
              <a:rPr kumimoji="1" lang="ja-JP" altLang="en-US" sz="1050" b="1" dirty="0" smtClean="0">
                <a:latin typeface="ＭＳ ゴシック" panose="020B0609070205080204" pitchFamily="49" charset="-128"/>
                <a:ea typeface="ＭＳ ゴシック" panose="020B0609070205080204" pitchFamily="49" charset="-128"/>
              </a:rPr>
              <a:t>多く、</a:t>
            </a:r>
            <a:r>
              <a:rPr kumimoji="1" lang="ja-JP" altLang="en-US" sz="1050" b="1" dirty="0">
                <a:latin typeface="ＭＳ ゴシック" panose="020B0609070205080204" pitchFamily="49" charset="-128"/>
                <a:ea typeface="ＭＳ ゴシック" panose="020B0609070205080204" pitchFamily="49" charset="-128"/>
              </a:rPr>
              <a:t>減収のリスク</a:t>
            </a:r>
            <a:r>
              <a:rPr kumimoji="1" lang="ja-JP" altLang="en-US" sz="1050" b="1" dirty="0" smtClean="0">
                <a:latin typeface="ＭＳ ゴシック" panose="020B0609070205080204" pitchFamily="49" charset="-128"/>
                <a:ea typeface="ＭＳ ゴシック" panose="020B0609070205080204" pitchFamily="49" charset="-128"/>
              </a:rPr>
              <a:t>が</a:t>
            </a:r>
            <a:r>
              <a:rPr kumimoji="1" lang="ja-JP" altLang="en-US" sz="1050" b="1" dirty="0">
                <a:latin typeface="ＭＳ ゴシック" panose="020B0609070205080204" pitchFamily="49" charset="-128"/>
                <a:ea typeface="ＭＳ ゴシック" panose="020B0609070205080204" pitchFamily="49" charset="-128"/>
              </a:rPr>
              <a:t>低</a:t>
            </a:r>
            <a:r>
              <a:rPr kumimoji="1" lang="ja-JP" altLang="en-US" sz="1050" b="1" dirty="0" smtClean="0">
                <a:latin typeface="ＭＳ ゴシック" panose="020B0609070205080204" pitchFamily="49" charset="-128"/>
                <a:ea typeface="ＭＳ ゴシック" panose="020B0609070205080204" pitchFamily="49" charset="-128"/>
              </a:rPr>
              <a:t>いこと</a:t>
            </a:r>
            <a:r>
              <a:rPr kumimoji="1" lang="ja-JP" altLang="en-US" sz="1050" b="1" dirty="0">
                <a:latin typeface="ＭＳ ゴシック" panose="020B0609070205080204" pitchFamily="49" charset="-128"/>
                <a:ea typeface="ＭＳ ゴシック" panose="020B0609070205080204" pitchFamily="49" charset="-128"/>
              </a:rPr>
              <a:t>が</a:t>
            </a:r>
            <a:r>
              <a:rPr kumimoji="1" lang="ja-JP" altLang="en-US" sz="1050" b="1" dirty="0" smtClean="0">
                <a:latin typeface="ＭＳ ゴシック" panose="020B0609070205080204" pitchFamily="49" charset="-128"/>
                <a:ea typeface="ＭＳ ゴシック" panose="020B0609070205080204" pitchFamily="49" charset="-128"/>
              </a:rPr>
              <a:t>明らか</a:t>
            </a:r>
            <a:r>
              <a:rPr kumimoji="1" lang="ja-JP" altLang="en-US" sz="1050" b="1" dirty="0">
                <a:latin typeface="ＭＳ ゴシック" panose="020B0609070205080204" pitchFamily="49" charset="-128"/>
                <a:ea typeface="ＭＳ ゴシック" panose="020B0609070205080204" pitchFamily="49" charset="-128"/>
              </a:rPr>
              <a:t>な</a:t>
            </a:r>
            <a:r>
              <a:rPr kumimoji="1" lang="ja-JP" altLang="en-US" sz="1050" b="1" dirty="0" smtClean="0">
                <a:latin typeface="ＭＳ ゴシック" panose="020B0609070205080204" pitchFamily="49" charset="-128"/>
                <a:ea typeface="ＭＳ ゴシック" panose="020B0609070205080204" pitchFamily="49" charset="-128"/>
              </a:rPr>
              <a:t>こと</a:t>
            </a:r>
            <a:endParaRPr kumimoji="1" lang="en-US" altLang="ja-JP" sz="1050" b="1" dirty="0" smtClean="0">
              <a:latin typeface="ＭＳ ゴシック" panose="020B0609070205080204" pitchFamily="49" charset="-128"/>
              <a:ea typeface="ＭＳ ゴシック" panose="020B0609070205080204" pitchFamily="49" charset="-128"/>
            </a:endParaRPr>
          </a:p>
          <a:p>
            <a:pPr lvl="0">
              <a:lnSpc>
                <a:spcPct val="130000"/>
              </a:lnSpc>
            </a:pPr>
            <a:endParaRPr kumimoji="1" lang="en-US" altLang="ja-JP" sz="600" b="1" dirty="0">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b="1" dirty="0" smtClean="0">
                <a:latin typeface="ＭＳ ゴシック" panose="020B0609070205080204" pitchFamily="49" charset="-128"/>
                <a:ea typeface="ＭＳ ゴシック" panose="020B0609070205080204" pitchFamily="49" charset="-128"/>
              </a:rPr>
              <a:t>④</a:t>
            </a:r>
            <a:r>
              <a:rPr kumimoji="1" lang="ja-JP" altLang="en-US" sz="1050" b="1" dirty="0">
                <a:latin typeface="ＭＳ ゴシック" panose="020B0609070205080204" pitchFamily="49" charset="-128"/>
                <a:ea typeface="ＭＳ ゴシック" panose="020B0609070205080204" pitchFamily="49" charset="-128"/>
              </a:rPr>
              <a:t>窒素は作物の</a:t>
            </a:r>
            <a:r>
              <a:rPr kumimoji="1" lang="ja-JP" altLang="en-US" sz="1050" b="1" dirty="0" smtClean="0">
                <a:latin typeface="ＭＳ ゴシック" panose="020B0609070205080204" pitchFamily="49" charset="-128"/>
                <a:ea typeface="ＭＳ ゴシック" panose="020B0609070205080204" pitchFamily="49" charset="-128"/>
              </a:rPr>
              <a:t>生育収量に</a:t>
            </a:r>
            <a:r>
              <a:rPr kumimoji="1" lang="ja-JP" altLang="en-US" sz="1050" b="1" dirty="0">
                <a:latin typeface="ＭＳ ゴシック" panose="020B0609070205080204" pitchFamily="49" charset="-128"/>
                <a:ea typeface="ＭＳ ゴシック" panose="020B0609070205080204" pitchFamily="49" charset="-128"/>
              </a:rPr>
              <a:t>強く</a:t>
            </a:r>
            <a:r>
              <a:rPr kumimoji="1" lang="ja-JP" altLang="en-US" sz="1050" b="1" dirty="0" smtClean="0">
                <a:latin typeface="ＭＳ ゴシック" panose="020B0609070205080204" pitchFamily="49" charset="-128"/>
                <a:ea typeface="ＭＳ ゴシック" panose="020B0609070205080204" pitchFamily="49" charset="-128"/>
              </a:rPr>
              <a:t>影響するので</a:t>
            </a:r>
            <a:r>
              <a:rPr kumimoji="1" lang="ja-JP" altLang="en-US" sz="1050" b="1" dirty="0">
                <a:latin typeface="ＭＳ ゴシック" panose="020B0609070205080204" pitchFamily="49" charset="-128"/>
                <a:ea typeface="ＭＳ ゴシック" panose="020B0609070205080204" pitchFamily="49" charset="-128"/>
              </a:rPr>
              <a:t>、減肥による減収の</a:t>
            </a:r>
            <a:r>
              <a:rPr kumimoji="1" lang="ja-JP" altLang="en-US" sz="1050" b="1" dirty="0" smtClean="0">
                <a:latin typeface="ＭＳ ゴシック" panose="020B0609070205080204" pitchFamily="49" charset="-128"/>
                <a:ea typeface="ＭＳ ゴシック" panose="020B0609070205080204" pitchFamily="49" charset="-128"/>
              </a:rPr>
              <a:t>リスクが</a:t>
            </a:r>
            <a:r>
              <a:rPr kumimoji="1" lang="ja-JP" altLang="en-US" sz="1050" b="1" dirty="0" smtClean="0">
                <a:latin typeface="ＭＳ ゴシック" panose="020B0609070205080204" pitchFamily="49" charset="-128"/>
                <a:ea typeface="ＭＳ ゴシック" panose="020B0609070205080204" pitchFamily="49" charset="-128"/>
              </a:rPr>
              <a:t>高いこと</a:t>
            </a:r>
            <a:endParaRPr kumimoji="1" lang="ja-JP" altLang="en-US" sz="1050" b="1" dirty="0">
              <a:latin typeface="ＭＳ ゴシック" panose="020B0609070205080204" pitchFamily="49" charset="-128"/>
              <a:ea typeface="ＭＳ ゴシック" panose="020B0609070205080204" pitchFamily="49" charset="-128"/>
            </a:endParaRPr>
          </a:p>
          <a:p>
            <a:pPr lvl="0">
              <a:lnSpc>
                <a:spcPct val="130000"/>
              </a:lnSpc>
            </a:pPr>
            <a:endParaRPr kumimoji="1" lang="en-US" altLang="ja-JP" sz="600" dirty="0" smtClean="0">
              <a:solidFill>
                <a:prstClr val="black"/>
              </a:solidFill>
              <a:latin typeface="ＭＳ ゴシック" panose="020B0609070205080204" pitchFamily="49" charset="-128"/>
              <a:ea typeface="ＭＳ ゴシック" panose="020B0609070205080204" pitchFamily="49" charset="-128"/>
            </a:endParaRPr>
          </a:p>
          <a:p>
            <a:pPr lvl="0">
              <a:lnSpc>
                <a:spcPct val="130000"/>
              </a:lnSpc>
            </a:pP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　</a:t>
            </a:r>
            <a:r>
              <a:rPr kumimoji="1" lang="ja-JP" altLang="en-US" sz="1050" b="1" dirty="0" smtClean="0">
                <a:solidFill>
                  <a:prstClr val="black"/>
                </a:solidFill>
                <a:latin typeface="ＭＳ ゴシック" panose="020B0609070205080204" pitchFamily="49" charset="-128"/>
                <a:ea typeface="ＭＳ ゴシック" panose="020B0609070205080204" pitchFamily="49" charset="-128"/>
              </a:rPr>
              <a:t>②</a:t>
            </a:r>
            <a:r>
              <a:rPr kumimoji="1" lang="ja-JP" altLang="en-US" sz="1050" dirty="0">
                <a:solidFill>
                  <a:prstClr val="black"/>
                </a:solidFill>
                <a:latin typeface="ＭＳ ゴシック" panose="020B0609070205080204" pitchFamily="49" charset="-128"/>
                <a:ea typeface="ＭＳ ゴシック" panose="020B0609070205080204" pitchFamily="49" charset="-128"/>
              </a:rPr>
              <a:t>の</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県内土壌</a:t>
            </a:r>
            <a:r>
              <a:rPr kumimoji="1" lang="ja-JP" altLang="en-US" sz="1050" dirty="0">
                <a:solidFill>
                  <a:prstClr val="black"/>
                </a:solidFill>
                <a:latin typeface="ＭＳ ゴシック" panose="020B0609070205080204" pitchFamily="49" charset="-128"/>
                <a:ea typeface="ＭＳ ゴシック" panose="020B0609070205080204" pitchFamily="49" charset="-128"/>
              </a:rPr>
              <a:t>の養分</a:t>
            </a:r>
            <a:r>
              <a:rPr kumimoji="1" lang="ja-JP" altLang="en-US" sz="1050" dirty="0" smtClean="0">
                <a:solidFill>
                  <a:prstClr val="black"/>
                </a:solidFill>
                <a:latin typeface="ＭＳ ゴシック" panose="020B0609070205080204" pitchFamily="49" charset="-128"/>
                <a:ea typeface="ＭＳ ゴシック" panose="020B0609070205080204" pitchFamily="49" charset="-128"/>
              </a:rPr>
              <a:t>状態については、令和３年度に本会</a:t>
            </a:r>
            <a:endParaRPr kumimoji="1" lang="en-US" altLang="ja-JP" sz="1050" dirty="0" smtClean="0">
              <a:solidFill>
                <a:prstClr val="black"/>
              </a:solidFill>
              <a:latin typeface="ＭＳ ゴシック" panose="020B0609070205080204" pitchFamily="49" charset="-128"/>
              <a:ea typeface="ＭＳ ゴシック" panose="020B0609070205080204" pitchFamily="49" charset="-128"/>
            </a:endParaRPr>
          </a:p>
        </p:txBody>
      </p:sp>
      <p:sp>
        <p:nvSpPr>
          <p:cNvPr id="43" name="フローチャート: 結合子 42"/>
          <p:cNvSpPr/>
          <p:nvPr/>
        </p:nvSpPr>
        <p:spPr>
          <a:xfrm>
            <a:off x="1575356" y="4044533"/>
            <a:ext cx="189649" cy="261653"/>
          </a:xfrm>
          <a:prstGeom prst="flowChartConnector">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Ｐ</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sp>
        <p:nvSpPr>
          <p:cNvPr id="36" name="フローチャート: 結合子 35"/>
          <p:cNvSpPr/>
          <p:nvPr/>
        </p:nvSpPr>
        <p:spPr>
          <a:xfrm>
            <a:off x="5642196" y="3819431"/>
            <a:ext cx="288000" cy="282353"/>
          </a:xfrm>
          <a:prstGeom prst="flowChartConnector">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肥</a:t>
            </a:r>
            <a:endParaRPr kumimoji="1" lang="ja-JP" altLang="en-US" sz="1600" b="1"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rotWithShape="1">
          <a:blip r:embed="rId2"/>
          <a:srcRect l="1829" t="8229" r="777" b="12521"/>
          <a:stretch/>
        </p:blipFill>
        <p:spPr>
          <a:xfrm>
            <a:off x="0" y="1962361"/>
            <a:ext cx="2709943" cy="1625967"/>
          </a:xfrm>
          <a:prstGeom prst="rect">
            <a:avLst/>
          </a:prstGeom>
        </p:spPr>
      </p:pic>
      <p:sp>
        <p:nvSpPr>
          <p:cNvPr id="39" name="テキスト ボックス 38"/>
          <p:cNvSpPr txBox="1"/>
          <p:nvPr/>
        </p:nvSpPr>
        <p:spPr>
          <a:xfrm>
            <a:off x="10607" y="3577923"/>
            <a:ext cx="2725932" cy="246221"/>
          </a:xfrm>
          <a:prstGeom prst="rect">
            <a:avLst/>
          </a:prstGeom>
          <a:noFill/>
        </p:spPr>
        <p:txBody>
          <a:bodyPr wrap="square" rtlCol="0">
            <a:spAutoFit/>
          </a:bodyPr>
          <a:lstStyle/>
          <a:p>
            <a:pPr algn="ctr"/>
            <a:r>
              <a:rPr kumimoji="1" lang="ja-JP" altLang="en-US" sz="1000" b="1" dirty="0" smtClean="0">
                <a:latin typeface="ＭＳ ゴシック" panose="020B0609070205080204" pitchFamily="49" charset="-128"/>
                <a:ea typeface="ＭＳ ゴシック" panose="020B0609070205080204" pitchFamily="49" charset="-128"/>
              </a:rPr>
              <a:t>図</a:t>
            </a:r>
            <a:r>
              <a:rPr kumimoji="1" lang="ja-JP" altLang="en-US" sz="1000" b="1" dirty="0">
                <a:latin typeface="ＭＳ ゴシック" panose="020B0609070205080204" pitchFamily="49" charset="-128"/>
                <a:ea typeface="ＭＳ ゴシック" panose="020B0609070205080204" pitchFamily="49" charset="-128"/>
              </a:rPr>
              <a:t>１</a:t>
            </a:r>
            <a:r>
              <a:rPr kumimoji="1" lang="ja-JP" altLang="en-US" sz="1000" b="1" dirty="0" smtClean="0">
                <a:latin typeface="ＭＳ ゴシック" panose="020B0609070205080204" pitchFamily="49" charset="-128"/>
                <a:ea typeface="ＭＳ ゴシック" panose="020B0609070205080204" pitchFamily="49" charset="-128"/>
              </a:rPr>
              <a:t> 肥料原料の輸入価格の推移（農水省）</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24989" y="1922402"/>
            <a:ext cx="508112" cy="184666"/>
          </a:xfrm>
          <a:prstGeom prst="rect">
            <a:avLst/>
          </a:prstGeom>
          <a:noFill/>
        </p:spPr>
        <p:txBody>
          <a:bodyPr wrap="square" rtlCol="0">
            <a:spAutoFit/>
          </a:bodyPr>
          <a:lstStyle/>
          <a:p>
            <a:pPr algn="ctr"/>
            <a:r>
              <a:rPr kumimoji="1" lang="en-US" altLang="ja-JP" sz="600" b="1" dirty="0" smtClean="0">
                <a:latin typeface="ＭＳ ゴシック" panose="020B0609070205080204" pitchFamily="49" charset="-128"/>
                <a:ea typeface="ＭＳ ゴシック" panose="020B0609070205080204" pitchFamily="49" charset="-128"/>
              </a:rPr>
              <a:t>(</a:t>
            </a:r>
            <a:r>
              <a:rPr kumimoji="1" lang="ja-JP" altLang="en-US" sz="600" b="1" dirty="0" smtClean="0">
                <a:latin typeface="ＭＳ ゴシック" panose="020B0609070205080204" pitchFamily="49" charset="-128"/>
                <a:ea typeface="ＭＳ ゴシック" panose="020B0609070205080204" pitchFamily="49" charset="-128"/>
              </a:rPr>
              <a:t>千円</a:t>
            </a:r>
            <a:r>
              <a:rPr kumimoji="1" lang="en-US" altLang="ja-JP" sz="600" b="1" dirty="0" smtClean="0">
                <a:latin typeface="ＭＳ ゴシック" panose="020B0609070205080204" pitchFamily="49" charset="-128"/>
                <a:ea typeface="ＭＳ ゴシック" panose="020B0609070205080204" pitchFamily="49" charset="-128"/>
              </a:rPr>
              <a:t>/t)</a:t>
            </a:r>
            <a:endParaRPr kumimoji="1" lang="ja-JP" altLang="en-US" sz="600" dirty="0">
              <a:latin typeface="ＭＳ ゴシック" panose="020B0609070205080204" pitchFamily="49" charset="-128"/>
              <a:ea typeface="ＭＳ ゴシック" panose="020B0609070205080204" pitchFamily="49" charset="-128"/>
            </a:endParaRPr>
          </a:p>
        </p:txBody>
      </p:sp>
      <p:sp>
        <p:nvSpPr>
          <p:cNvPr id="41" name="テキスト ボックス 40"/>
          <p:cNvSpPr txBox="1"/>
          <p:nvPr/>
        </p:nvSpPr>
        <p:spPr>
          <a:xfrm>
            <a:off x="2316955" y="2076240"/>
            <a:ext cx="392988" cy="246221"/>
          </a:xfrm>
          <a:prstGeom prst="rect">
            <a:avLst/>
          </a:prstGeom>
          <a:solidFill>
            <a:schemeClr val="bg1"/>
          </a:solidFill>
        </p:spPr>
        <p:txBody>
          <a:bodyPr wrap="square" rtlCol="0">
            <a:spAutoFit/>
          </a:bodyPr>
          <a:lstStyle/>
          <a:p>
            <a:pPr algn="ctr"/>
            <a:r>
              <a:rPr kumimoji="1" lang="en-US" altLang="ja-JP" sz="500" b="1" dirty="0" smtClean="0">
                <a:latin typeface="ＭＳ ゴシック" panose="020B0609070205080204" pitchFamily="49" charset="-128"/>
                <a:ea typeface="ＭＳ ゴシック" panose="020B0609070205080204" pitchFamily="49" charset="-128"/>
              </a:rPr>
              <a:t>2022</a:t>
            </a:r>
            <a:r>
              <a:rPr kumimoji="1" lang="ja-JP" altLang="en-US" sz="500" b="1" dirty="0" smtClean="0">
                <a:latin typeface="ＭＳ ゴシック" panose="020B0609070205080204" pitchFamily="49" charset="-128"/>
                <a:ea typeface="ＭＳ ゴシック" panose="020B0609070205080204" pitchFamily="49" charset="-128"/>
              </a:rPr>
              <a:t>年</a:t>
            </a:r>
            <a:endParaRPr kumimoji="1" lang="en-US" altLang="ja-JP" sz="500" b="1" dirty="0" smtClean="0">
              <a:latin typeface="ＭＳ ゴシック" panose="020B0609070205080204" pitchFamily="49" charset="-128"/>
              <a:ea typeface="ＭＳ ゴシック" panose="020B0609070205080204" pitchFamily="49" charset="-128"/>
            </a:endParaRPr>
          </a:p>
          <a:p>
            <a:pPr algn="ctr"/>
            <a:r>
              <a:rPr kumimoji="1" lang="ja-JP" altLang="en-US" sz="500" b="1" dirty="0" smtClean="0">
                <a:latin typeface="ＭＳ ゴシック" panose="020B0609070205080204" pitchFamily="49" charset="-128"/>
                <a:ea typeface="ＭＳ ゴシック" panose="020B0609070205080204" pitchFamily="49" charset="-128"/>
              </a:rPr>
              <a:t>４</a:t>
            </a:r>
            <a:r>
              <a:rPr kumimoji="1" lang="ja-JP" altLang="en-US" sz="500" b="1" dirty="0">
                <a:latin typeface="ＭＳ ゴシック" panose="020B0609070205080204" pitchFamily="49" charset="-128"/>
                <a:ea typeface="ＭＳ ゴシック" panose="020B0609070205080204" pitchFamily="49" charset="-128"/>
              </a:rPr>
              <a:t>月</a:t>
            </a:r>
            <a:endParaRPr kumimoji="1" lang="ja-JP" altLang="en-US" sz="5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6152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09" name="正方形/長方形 108"/>
          <p:cNvSpPr/>
          <p:nvPr/>
        </p:nvSpPr>
        <p:spPr>
          <a:xfrm>
            <a:off x="229266" y="141979"/>
            <a:ext cx="6586504" cy="369332"/>
          </a:xfrm>
          <a:prstGeom prst="rect">
            <a:avLst/>
          </a:prstGeom>
          <a:ln>
            <a:noFill/>
          </a:ln>
        </p:spPr>
        <p:txBody>
          <a:bodyPr wrap="square">
            <a:spAutoFit/>
          </a:bodyPr>
          <a:lstStyle/>
          <a:p>
            <a:r>
              <a:rPr lang="ja-JP" altLang="en-US" b="1" dirty="0" smtClean="0">
                <a:effectLst>
                  <a:outerShdw blurRad="38100" dist="38100" dir="2700000" algn="tl">
                    <a:srgbClr val="000000">
                      <a:alpha val="43137"/>
                    </a:srgbClr>
                  </a:outerShdw>
                </a:effectLst>
              </a:rPr>
              <a:t>令和３年度土壌分析によるリン酸・加里の状況について</a:t>
            </a:r>
            <a:endParaRPr lang="ja-JP" altLang="en-US" b="1" dirty="0">
              <a:effectLst>
                <a:outerShdw blurRad="38100" dist="38100" dir="2700000" algn="tl">
                  <a:srgbClr val="000000">
                    <a:alpha val="43137"/>
                  </a:srgbClr>
                </a:outerShdw>
              </a:effectLst>
            </a:endParaRPr>
          </a:p>
        </p:txBody>
      </p:sp>
      <p:sp>
        <p:nvSpPr>
          <p:cNvPr id="110" name="正方形/長方形 109"/>
          <p:cNvSpPr/>
          <p:nvPr/>
        </p:nvSpPr>
        <p:spPr>
          <a:xfrm>
            <a:off x="998514" y="500992"/>
            <a:ext cx="5649935" cy="253916"/>
          </a:xfrm>
          <a:prstGeom prst="rect">
            <a:avLst/>
          </a:prstGeom>
        </p:spPr>
        <p:txBody>
          <a:bodyPr wrap="square">
            <a:spAutoFit/>
          </a:bodyPr>
          <a:lstStyle/>
          <a:p>
            <a:pPr algn="r"/>
            <a:r>
              <a:rPr lang="ja-JP" altLang="en-US" sz="1050" b="1" u="sng" dirty="0" smtClean="0">
                <a:effectLst>
                  <a:outerShdw blurRad="38100" dist="38100" dir="2700000" algn="tl">
                    <a:srgbClr val="000000">
                      <a:alpha val="43137"/>
                    </a:srgbClr>
                  </a:outerShdw>
                </a:effectLst>
              </a:rPr>
              <a:t>分析機関：ＪＡ全農福島　農業技術センター</a:t>
            </a:r>
            <a:endParaRPr lang="ja-JP" altLang="en-US" sz="1050" b="1" u="sng" dirty="0">
              <a:effectLst>
                <a:outerShdw blurRad="38100" dist="38100" dir="2700000" algn="tl">
                  <a:srgbClr val="000000">
                    <a:alpha val="43137"/>
                  </a:srgbClr>
                </a:outerShdw>
              </a:effectLst>
            </a:endParaRPr>
          </a:p>
        </p:txBody>
      </p:sp>
      <p:pic>
        <p:nvPicPr>
          <p:cNvPr id="3" name="図 2"/>
          <p:cNvPicPr>
            <a:picLocks noChangeAspect="1"/>
          </p:cNvPicPr>
          <p:nvPr/>
        </p:nvPicPr>
        <p:blipFill>
          <a:blip r:embed="rId2"/>
          <a:stretch>
            <a:fillRect/>
          </a:stretch>
        </p:blipFill>
        <p:spPr>
          <a:xfrm>
            <a:off x="221281" y="1124911"/>
            <a:ext cx="2556464" cy="1810199"/>
          </a:xfrm>
          <a:prstGeom prst="rect">
            <a:avLst/>
          </a:prstGeom>
          <a:solidFill>
            <a:sysClr val="window" lastClr="FFFFFF">
              <a:alpha val="5000"/>
            </a:sysClr>
          </a:solidFill>
        </p:spPr>
      </p:pic>
      <p:pic>
        <p:nvPicPr>
          <p:cNvPr id="4" name="図 3"/>
          <p:cNvPicPr>
            <a:picLocks noChangeAspect="1"/>
          </p:cNvPicPr>
          <p:nvPr/>
        </p:nvPicPr>
        <p:blipFill>
          <a:blip r:embed="rId3"/>
          <a:stretch>
            <a:fillRect/>
          </a:stretch>
        </p:blipFill>
        <p:spPr>
          <a:xfrm>
            <a:off x="3270934" y="1115867"/>
            <a:ext cx="2634027" cy="1868497"/>
          </a:xfrm>
          <a:prstGeom prst="rect">
            <a:avLst/>
          </a:prstGeom>
        </p:spPr>
      </p:pic>
      <p:pic>
        <p:nvPicPr>
          <p:cNvPr id="6" name="図 5"/>
          <p:cNvPicPr>
            <a:picLocks noChangeAspect="1"/>
          </p:cNvPicPr>
          <p:nvPr/>
        </p:nvPicPr>
        <p:blipFill>
          <a:blip r:embed="rId4"/>
          <a:stretch>
            <a:fillRect/>
          </a:stretch>
        </p:blipFill>
        <p:spPr>
          <a:xfrm>
            <a:off x="221281" y="3814185"/>
            <a:ext cx="2905380" cy="2205024"/>
          </a:xfrm>
          <a:prstGeom prst="rect">
            <a:avLst/>
          </a:prstGeom>
        </p:spPr>
      </p:pic>
      <p:pic>
        <p:nvPicPr>
          <p:cNvPr id="7" name="図 6"/>
          <p:cNvPicPr>
            <a:picLocks noChangeAspect="1"/>
          </p:cNvPicPr>
          <p:nvPr/>
        </p:nvPicPr>
        <p:blipFill>
          <a:blip r:embed="rId5"/>
          <a:stretch>
            <a:fillRect/>
          </a:stretch>
        </p:blipFill>
        <p:spPr>
          <a:xfrm>
            <a:off x="3270934" y="3838434"/>
            <a:ext cx="2877724" cy="2180775"/>
          </a:xfrm>
          <a:prstGeom prst="rect">
            <a:avLst/>
          </a:prstGeom>
        </p:spPr>
      </p:pic>
      <p:sp>
        <p:nvSpPr>
          <p:cNvPr id="8" name="正方形/長方形 7"/>
          <p:cNvSpPr/>
          <p:nvPr/>
        </p:nvSpPr>
        <p:spPr>
          <a:xfrm>
            <a:off x="354374" y="2961870"/>
            <a:ext cx="2664878" cy="322755"/>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図</a:t>
            </a:r>
            <a:r>
              <a:rPr kumimoji="1" lang="en-US" altLang="ja-JP" sz="1000" dirty="0" smtClean="0"/>
              <a:t>1</a:t>
            </a:r>
            <a:r>
              <a:rPr kumimoji="1" lang="ja-JP" altLang="en-US" sz="1000" dirty="0" smtClean="0"/>
              <a:t>　キュウリ</a:t>
            </a:r>
            <a:r>
              <a:rPr kumimoji="1" lang="ja-JP" altLang="en-US" sz="1000" dirty="0" err="1" smtClean="0"/>
              <a:t>ほ</a:t>
            </a:r>
            <a:r>
              <a:rPr kumimoji="1" lang="ja-JP" altLang="en-US" sz="1000" dirty="0" smtClean="0"/>
              <a:t>場の可給態リン酸レベル別</a:t>
            </a:r>
            <a:endParaRPr kumimoji="1" lang="en-US" altLang="ja-JP" sz="1000" dirty="0" smtClean="0"/>
          </a:p>
          <a:p>
            <a:r>
              <a:rPr kumimoji="1" lang="ja-JP" altLang="en-US" sz="1000" dirty="0"/>
              <a:t>　</a:t>
            </a:r>
            <a:r>
              <a:rPr kumimoji="1" lang="ja-JP" altLang="en-US" sz="1000" dirty="0" smtClean="0"/>
              <a:t>　　地点頻度分布</a:t>
            </a:r>
            <a:endParaRPr kumimoji="1" lang="ja-JP" altLang="en-US" sz="1000" dirty="0"/>
          </a:p>
        </p:txBody>
      </p:sp>
      <p:sp>
        <p:nvSpPr>
          <p:cNvPr id="11" name="正方形/長方形 10"/>
          <p:cNvSpPr/>
          <p:nvPr/>
        </p:nvSpPr>
        <p:spPr>
          <a:xfrm>
            <a:off x="3377357" y="2984364"/>
            <a:ext cx="2664878" cy="322755"/>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図</a:t>
            </a:r>
            <a:r>
              <a:rPr kumimoji="1" lang="ja-JP" altLang="en-US" sz="1000" dirty="0"/>
              <a:t>２</a:t>
            </a:r>
            <a:r>
              <a:rPr kumimoji="1" lang="ja-JP" altLang="en-US" sz="1000" dirty="0" smtClean="0"/>
              <a:t>　キュウリ</a:t>
            </a:r>
            <a:r>
              <a:rPr kumimoji="1" lang="ja-JP" altLang="en-US" sz="1000" dirty="0" err="1" smtClean="0"/>
              <a:t>ほ</a:t>
            </a:r>
            <a:r>
              <a:rPr kumimoji="1" lang="ja-JP" altLang="en-US" sz="1000" dirty="0" smtClean="0"/>
              <a:t>場の置換性カリレベル別</a:t>
            </a:r>
            <a:endParaRPr kumimoji="1" lang="en-US" altLang="ja-JP" sz="1000" dirty="0" smtClean="0"/>
          </a:p>
          <a:p>
            <a:r>
              <a:rPr kumimoji="1" lang="ja-JP" altLang="en-US" sz="1000" dirty="0"/>
              <a:t>　</a:t>
            </a:r>
            <a:r>
              <a:rPr kumimoji="1" lang="ja-JP" altLang="en-US" sz="1000" dirty="0" smtClean="0"/>
              <a:t>　　地点頻度分布</a:t>
            </a:r>
            <a:endParaRPr kumimoji="1" lang="ja-JP" altLang="en-US" sz="1000" dirty="0"/>
          </a:p>
        </p:txBody>
      </p:sp>
      <p:sp>
        <p:nvSpPr>
          <p:cNvPr id="12" name="正方形/長方形 11"/>
          <p:cNvSpPr/>
          <p:nvPr/>
        </p:nvSpPr>
        <p:spPr>
          <a:xfrm>
            <a:off x="341532" y="6095956"/>
            <a:ext cx="2664878" cy="322755"/>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図</a:t>
            </a:r>
            <a:r>
              <a:rPr kumimoji="1" lang="en-US" altLang="ja-JP" sz="1000" dirty="0"/>
              <a:t>3</a:t>
            </a:r>
            <a:r>
              <a:rPr kumimoji="1" lang="ja-JP" altLang="en-US" sz="1000" dirty="0" smtClean="0"/>
              <a:t>　トマト</a:t>
            </a:r>
            <a:r>
              <a:rPr kumimoji="1" lang="ja-JP" altLang="en-US" sz="1000" dirty="0" err="1" smtClean="0"/>
              <a:t>ほ</a:t>
            </a:r>
            <a:r>
              <a:rPr kumimoji="1" lang="ja-JP" altLang="en-US" sz="1000" dirty="0" smtClean="0"/>
              <a:t>場の可給態リン酸レベル別</a:t>
            </a:r>
            <a:endParaRPr kumimoji="1" lang="en-US" altLang="ja-JP" sz="1000" dirty="0" smtClean="0"/>
          </a:p>
          <a:p>
            <a:r>
              <a:rPr kumimoji="1" lang="ja-JP" altLang="en-US" sz="1000" dirty="0"/>
              <a:t>　</a:t>
            </a:r>
            <a:r>
              <a:rPr kumimoji="1" lang="ja-JP" altLang="en-US" sz="1000" dirty="0" smtClean="0"/>
              <a:t>　　地点頻度分布</a:t>
            </a:r>
            <a:endParaRPr kumimoji="1" lang="ja-JP" altLang="en-US" sz="1000" dirty="0"/>
          </a:p>
        </p:txBody>
      </p:sp>
      <p:sp>
        <p:nvSpPr>
          <p:cNvPr id="13" name="正方形/長方形 12"/>
          <p:cNvSpPr/>
          <p:nvPr/>
        </p:nvSpPr>
        <p:spPr>
          <a:xfrm>
            <a:off x="3503149" y="6041381"/>
            <a:ext cx="2664878" cy="322755"/>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図</a:t>
            </a:r>
            <a:r>
              <a:rPr kumimoji="1" lang="en-US" altLang="ja-JP" sz="1000" dirty="0"/>
              <a:t>4</a:t>
            </a:r>
            <a:r>
              <a:rPr kumimoji="1" lang="ja-JP" altLang="en-US" sz="1000" dirty="0" smtClean="0"/>
              <a:t>　トマト</a:t>
            </a:r>
            <a:r>
              <a:rPr kumimoji="1" lang="ja-JP" altLang="en-US" sz="1000" dirty="0" err="1" smtClean="0"/>
              <a:t>ほ</a:t>
            </a:r>
            <a:r>
              <a:rPr kumimoji="1" lang="ja-JP" altLang="en-US" sz="1000" dirty="0" smtClean="0"/>
              <a:t>場の置換性カリレベル別</a:t>
            </a:r>
            <a:endParaRPr kumimoji="1" lang="en-US" altLang="ja-JP" sz="1000" dirty="0" smtClean="0"/>
          </a:p>
          <a:p>
            <a:r>
              <a:rPr kumimoji="1" lang="ja-JP" altLang="en-US" sz="1000" dirty="0"/>
              <a:t>　</a:t>
            </a:r>
            <a:r>
              <a:rPr kumimoji="1" lang="ja-JP" altLang="en-US" sz="1000" dirty="0" smtClean="0"/>
              <a:t>　　地点頻度分布</a:t>
            </a:r>
            <a:endParaRPr kumimoji="1" lang="ja-JP" altLang="en-US" sz="1000" dirty="0"/>
          </a:p>
        </p:txBody>
      </p:sp>
      <p:sp>
        <p:nvSpPr>
          <p:cNvPr id="14" name="テキスト ボックス 18"/>
          <p:cNvSpPr txBox="1"/>
          <p:nvPr/>
        </p:nvSpPr>
        <p:spPr>
          <a:xfrm>
            <a:off x="229266" y="3504375"/>
            <a:ext cx="2470781" cy="262768"/>
          </a:xfrm>
          <a:prstGeom prst="rect">
            <a:avLst/>
          </a:prstGeom>
          <a:solidFill>
            <a:sysClr val="window" lastClr="FFFFFF">
              <a:alpha val="0"/>
            </a:sys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２．トマト（分析</a:t>
            </a:r>
            <a:r>
              <a:rPr lang="ja-JP"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点数：</a:t>
            </a:r>
            <a:r>
              <a:rPr 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509</a:t>
            </a:r>
            <a:r>
              <a:rPr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点）</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テキスト ボックス 17"/>
          <p:cNvSpPr txBox="1"/>
          <p:nvPr/>
        </p:nvSpPr>
        <p:spPr>
          <a:xfrm>
            <a:off x="221281" y="826240"/>
            <a:ext cx="2843543" cy="318941"/>
          </a:xfrm>
          <a:prstGeom prst="rect">
            <a:avLst/>
          </a:prstGeom>
          <a:solidFill>
            <a:sysClr val="window" lastClr="FFFFFF">
              <a:alpha val="0"/>
            </a:sys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１．キュウリ（分析</a:t>
            </a:r>
            <a:r>
              <a:rPr lang="ja-JP"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点数</a:t>
            </a:r>
            <a:r>
              <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484</a:t>
            </a:r>
            <a:r>
              <a:rPr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9" name="正方形/長方形 18"/>
          <p:cNvSpPr/>
          <p:nvPr/>
        </p:nvSpPr>
        <p:spPr>
          <a:xfrm>
            <a:off x="674751" y="9433953"/>
            <a:ext cx="2664878" cy="322755"/>
          </a:xfrm>
          <a:prstGeom prst="rect">
            <a:avLst/>
          </a:prstGeom>
          <a:solidFill>
            <a:schemeClr val="lt1">
              <a:alpha val="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t>図</a:t>
            </a:r>
            <a:r>
              <a:rPr kumimoji="1" lang="en-US" altLang="ja-JP" sz="1000" dirty="0" smtClean="0"/>
              <a:t>5</a:t>
            </a:r>
            <a:r>
              <a:rPr kumimoji="1" lang="ja-JP" altLang="en-US" sz="1000" dirty="0" smtClean="0"/>
              <a:t>　水田の可給態リン酸レベル別</a:t>
            </a:r>
            <a:endParaRPr kumimoji="1" lang="en-US" altLang="ja-JP" sz="1000" dirty="0" smtClean="0"/>
          </a:p>
          <a:p>
            <a:r>
              <a:rPr kumimoji="1" lang="ja-JP" altLang="en-US" sz="1000" dirty="0"/>
              <a:t>　</a:t>
            </a:r>
            <a:r>
              <a:rPr kumimoji="1" lang="ja-JP" altLang="en-US" sz="1000" dirty="0" smtClean="0"/>
              <a:t>　　地点頻度分布</a:t>
            </a:r>
            <a:endParaRPr kumimoji="1" lang="ja-JP" altLang="en-US" sz="1000" dirty="0"/>
          </a:p>
        </p:txBody>
      </p:sp>
      <p:sp>
        <p:nvSpPr>
          <p:cNvPr id="21" name="テキスト ボックス 18"/>
          <p:cNvSpPr txBox="1"/>
          <p:nvPr/>
        </p:nvSpPr>
        <p:spPr>
          <a:xfrm>
            <a:off x="323516" y="6691806"/>
            <a:ext cx="2462214" cy="262768"/>
          </a:xfrm>
          <a:prstGeom prst="rect">
            <a:avLst/>
          </a:prstGeom>
          <a:solidFill>
            <a:sysClr val="window" lastClr="FFFFFF">
              <a:alpha val="0"/>
            </a:sys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kern="100" dirty="0">
                <a:latin typeface="游明朝" panose="02020400000000000000" pitchFamily="18" charset="-128"/>
                <a:ea typeface="游明朝" panose="02020400000000000000" pitchFamily="18" charset="-128"/>
                <a:cs typeface="Times New Roman" panose="02020603050405020304" pitchFamily="18" charset="0"/>
              </a:rPr>
              <a:t>３</a:t>
            </a:r>
            <a:r>
              <a:rPr lang="ja-JP" altLang="en-US" sz="1200" b="1" kern="100" dirty="0" smtClean="0">
                <a:latin typeface="游明朝" panose="02020400000000000000" pitchFamily="18" charset="-128"/>
                <a:ea typeface="游明朝" panose="02020400000000000000" pitchFamily="18" charset="-128"/>
                <a:cs typeface="Times New Roman" panose="02020603050405020304" pitchFamily="18" charset="0"/>
              </a:rPr>
              <a:t>．水稲（分析</a:t>
            </a:r>
            <a:r>
              <a:rPr lang="ja-JP"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点数：</a:t>
            </a:r>
            <a:r>
              <a:rPr lang="en-US" altLang="ja-JP" sz="1200" b="1" kern="100" dirty="0" smtClean="0">
                <a:latin typeface="游明朝" panose="02020400000000000000" pitchFamily="18" charset="-128"/>
                <a:ea typeface="游明朝" panose="02020400000000000000" pitchFamily="18" charset="-128"/>
                <a:cs typeface="Times New Roman" panose="02020603050405020304" pitchFamily="18" charset="0"/>
              </a:rPr>
              <a:t>68</a:t>
            </a:r>
            <a:r>
              <a:rPr lang="en-US" altLang="ja-JP" sz="1200" b="1" kern="100" dirty="0">
                <a:latin typeface="游明朝" panose="02020400000000000000" pitchFamily="18" charset="-128"/>
                <a:ea typeface="游明朝" panose="02020400000000000000" pitchFamily="18" charset="-128"/>
                <a:cs typeface="Times New Roman" panose="02020603050405020304" pitchFamily="18" charset="0"/>
              </a:rPr>
              <a:t>9</a:t>
            </a:r>
            <a:r>
              <a:rPr lang="ja-JP" altLang="en-US" sz="1200" b="1" kern="100" dirty="0" smtClean="0">
                <a:effectLst/>
                <a:latin typeface="游明朝" panose="02020400000000000000" pitchFamily="18" charset="-128"/>
                <a:ea typeface="游明朝" panose="02020400000000000000" pitchFamily="18" charset="-128"/>
                <a:cs typeface="Times New Roman" panose="02020603050405020304" pitchFamily="18" charset="0"/>
              </a:rPr>
              <a:t>点）</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p:cNvSpPr/>
          <p:nvPr/>
        </p:nvSpPr>
        <p:spPr>
          <a:xfrm>
            <a:off x="3541103" y="6788130"/>
            <a:ext cx="2626140" cy="92145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solidFill>
                  <a:srgbClr val="FF0000"/>
                </a:solidFill>
              </a:rPr>
              <a:t>水稲の置換性カリについては放射性物質吸収抑制のため福島県では以下の情報が発信されておりますのでご確認願います。</a:t>
            </a:r>
            <a:endParaRPr kumimoji="1" lang="ja-JP" altLang="en-US" sz="1100" b="1" dirty="0">
              <a:solidFill>
                <a:srgbClr val="FF0000"/>
              </a:solidFill>
            </a:endParaRPr>
          </a:p>
        </p:txBody>
      </p:sp>
      <p:pic>
        <p:nvPicPr>
          <p:cNvPr id="25" name="図 24"/>
          <p:cNvPicPr>
            <a:picLocks noChangeAspect="1"/>
          </p:cNvPicPr>
          <p:nvPr/>
        </p:nvPicPr>
        <p:blipFill>
          <a:blip r:embed="rId6"/>
          <a:stretch>
            <a:fillRect/>
          </a:stretch>
        </p:blipFill>
        <p:spPr>
          <a:xfrm>
            <a:off x="4173856" y="7562603"/>
            <a:ext cx="1416467" cy="1416467"/>
          </a:xfrm>
          <a:prstGeom prst="rect">
            <a:avLst/>
          </a:prstGeom>
        </p:spPr>
      </p:pic>
      <p:sp>
        <p:nvSpPr>
          <p:cNvPr id="26" name="正方形/長方形 25"/>
          <p:cNvSpPr/>
          <p:nvPr/>
        </p:nvSpPr>
        <p:spPr>
          <a:xfrm>
            <a:off x="3675443" y="9219056"/>
            <a:ext cx="2320289" cy="322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令和４年度酸米の放射性セシウム吸収抑制対策（福島県農林水産部）</a:t>
            </a:r>
            <a:endParaRPr kumimoji="1" lang="ja-JP" altLang="en-US" sz="1000" b="1" dirty="0">
              <a:solidFill>
                <a:schemeClr val="tx1"/>
              </a:solidFill>
            </a:endParaRPr>
          </a:p>
        </p:txBody>
      </p:sp>
      <p:pic>
        <p:nvPicPr>
          <p:cNvPr id="15" name="図 14"/>
          <p:cNvPicPr>
            <a:picLocks noChangeAspect="1"/>
          </p:cNvPicPr>
          <p:nvPr/>
        </p:nvPicPr>
        <p:blipFill>
          <a:blip r:embed="rId7"/>
          <a:stretch>
            <a:fillRect/>
          </a:stretch>
        </p:blipFill>
        <p:spPr>
          <a:xfrm>
            <a:off x="229266" y="7002524"/>
            <a:ext cx="2709712" cy="2377910"/>
          </a:xfrm>
          <a:prstGeom prst="rect">
            <a:avLst/>
          </a:prstGeom>
        </p:spPr>
      </p:pic>
      <p:pic>
        <p:nvPicPr>
          <p:cNvPr id="18" name="図 17"/>
          <p:cNvPicPr>
            <a:picLocks noChangeAspect="1"/>
          </p:cNvPicPr>
          <p:nvPr/>
        </p:nvPicPr>
        <p:blipFill>
          <a:blip r:embed="rId8"/>
          <a:stretch>
            <a:fillRect/>
          </a:stretch>
        </p:blipFill>
        <p:spPr>
          <a:xfrm>
            <a:off x="674751" y="7156295"/>
            <a:ext cx="2189639" cy="1483716"/>
          </a:xfrm>
          <a:prstGeom prst="rect">
            <a:avLst/>
          </a:prstGeom>
        </p:spPr>
      </p:pic>
      <p:sp>
        <p:nvSpPr>
          <p:cNvPr id="30" name="下矢印吹き出し 29"/>
          <p:cNvSpPr/>
          <p:nvPr/>
        </p:nvSpPr>
        <p:spPr>
          <a:xfrm>
            <a:off x="790233" y="1298952"/>
            <a:ext cx="208281" cy="816092"/>
          </a:xfrm>
          <a:prstGeom prst="downArrowCallou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基準</a:t>
            </a:r>
            <a:endParaRPr kumimoji="1" lang="ja-JP" altLang="en-US" sz="1000" b="1" dirty="0">
              <a:solidFill>
                <a:schemeClr val="tx1"/>
              </a:solidFill>
            </a:endParaRPr>
          </a:p>
        </p:txBody>
      </p:sp>
      <p:sp>
        <p:nvSpPr>
          <p:cNvPr id="24" name="左右矢印 23"/>
          <p:cNvSpPr/>
          <p:nvPr/>
        </p:nvSpPr>
        <p:spPr>
          <a:xfrm>
            <a:off x="1095154" y="1514631"/>
            <a:ext cx="1604893" cy="244125"/>
          </a:xfrm>
          <a:prstGeom prst="leftRightArrow">
            <a:avLst>
              <a:gd name="adj1" fmla="val 57888"/>
              <a:gd name="adj2" fmla="val 50000"/>
            </a:avLst>
          </a:prstGeom>
          <a:solidFill>
            <a:srgbClr val="FFFF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多い</a:t>
            </a:r>
            <a:endParaRPr kumimoji="1" lang="ja-JP" altLang="en-US" sz="1000" b="1" dirty="0">
              <a:solidFill>
                <a:schemeClr val="tx1"/>
              </a:solidFill>
            </a:endParaRPr>
          </a:p>
        </p:txBody>
      </p:sp>
    </p:spTree>
    <p:extLst>
      <p:ext uri="{BB962C8B-B14F-4D97-AF65-F5344CB8AC3E}">
        <p14:creationId xmlns:p14="http://schemas.microsoft.com/office/powerpoint/2010/main" val="4313794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4388</TotalTime>
  <Words>966</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HG丸ｺﾞｼｯｸM-PRO</vt:lpstr>
      <vt:lpstr>ＭＳ ゴシック</vt:lpstr>
      <vt:lpstr>游ゴシック</vt:lpstr>
      <vt:lpstr>游ゴシック Light</vt:lpstr>
      <vt:lpstr>游明朝</vt:lpstr>
      <vt:lpstr>Arial</vt:lpstr>
      <vt:lpstr>Arial Rounded MT Bold</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mats松原　達也　３　福島県生資部肥薬課</dc:creator>
  <cp:lastModifiedBy>美喜子 弓田</cp:lastModifiedBy>
  <cp:revision>242</cp:revision>
  <cp:lastPrinted>2023-02-06T00:35:17Z</cp:lastPrinted>
  <dcterms:created xsi:type="dcterms:W3CDTF">2021-04-01T01:46:09Z</dcterms:created>
  <dcterms:modified xsi:type="dcterms:W3CDTF">2023-02-07T07:45:21Z</dcterms:modified>
</cp:coreProperties>
</file>