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8" r:id="rId2"/>
    <p:sldId id="259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00CCFF"/>
    <a:srgbClr val="CCFFFF"/>
    <a:srgbClr val="66FFFF"/>
    <a:srgbClr val="CCFFCC"/>
    <a:srgbClr val="00CC00"/>
    <a:srgbClr val="99FF66"/>
    <a:srgbClr val="66FF66"/>
    <a:srgbClr val="FF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7" cy="498693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1"/>
            <a:ext cx="2949787" cy="498693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D55867E6-473F-42DC-A22C-6570774BD03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9"/>
            <a:ext cx="5445760" cy="3913614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7" cy="498692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7"/>
            <a:ext cx="2949787" cy="498692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E6B51DBA-EF90-4878-8677-AA520DD025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39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FE1D-6E59-40CD-AF27-AEE9F2DC402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75B7-FDB9-4BE2-AA8F-F048BB61B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15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FE1D-6E59-40CD-AF27-AEE9F2DC402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75B7-FDB9-4BE2-AA8F-F048BB61B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74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FE1D-6E59-40CD-AF27-AEE9F2DC402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75B7-FDB9-4BE2-AA8F-F048BB61B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FE1D-6E59-40CD-AF27-AEE9F2DC402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75B7-FDB9-4BE2-AA8F-F048BB61B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83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FE1D-6E59-40CD-AF27-AEE9F2DC402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75B7-FDB9-4BE2-AA8F-F048BB61B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42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FE1D-6E59-40CD-AF27-AEE9F2DC402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75B7-FDB9-4BE2-AA8F-F048BB61B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34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FE1D-6E59-40CD-AF27-AEE9F2DC402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75B7-FDB9-4BE2-AA8F-F048BB61B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48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FE1D-6E59-40CD-AF27-AEE9F2DC402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75B7-FDB9-4BE2-AA8F-F048BB61B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26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FE1D-6E59-40CD-AF27-AEE9F2DC402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75B7-FDB9-4BE2-AA8F-F048BB61B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78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FE1D-6E59-40CD-AF27-AEE9F2DC402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75B7-FDB9-4BE2-AA8F-F048BB61B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55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FE1D-6E59-40CD-AF27-AEE9F2DC402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75B7-FDB9-4BE2-AA8F-F048BB61B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57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FFE1D-6E59-40CD-AF27-AEE9F2DC4023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75B7-FDB9-4BE2-AA8F-F048BB61B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95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 flipV="1">
            <a:off x="0" y="1908215"/>
            <a:ext cx="2548128" cy="2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0" y="3816430"/>
            <a:ext cx="58066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0" y="5721954"/>
            <a:ext cx="58066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0" y="7630169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-12192" y="9538384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-18958" y="42546"/>
            <a:ext cx="2703817" cy="18364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400" b="1" dirty="0" smtClean="0">
                <a:solidFill>
                  <a:prstClr val="black"/>
                </a:solidFill>
                <a:uFill>
                  <a:solidFill>
                    <a:srgbClr val="0070C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 ラスチック情勢</a:t>
            </a:r>
            <a:endParaRPr kumimoji="1" lang="en-US" altLang="ja-JP" sz="1400" b="1" dirty="0">
              <a:solidFill>
                <a:prstClr val="black"/>
              </a:solidFill>
              <a:uFill>
                <a:solidFill>
                  <a:srgbClr val="0070C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>
              <a:lnSpc>
                <a:spcPct val="130000"/>
              </a:lnSpc>
            </a:pPr>
            <a:endParaRPr kumimoji="1"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近年、国内外問わず世界的に問題視されている環境問題の一つが、プラスチックに関するものです。プラスチックの海洋流出や、廃棄・焼却に伴う温室効果ガス（二酸化炭素）の排出などが挙げられます。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日本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国内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では。</a:t>
            </a:r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2015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年国連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サミットにて採択されたＳＤ</a:t>
            </a:r>
            <a:endParaRPr kumimoji="1" lang="en-US" altLang="ja-JP" sz="105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-35644" y="1929232"/>
            <a:ext cx="5966249" cy="18845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Ｇｓをきっかけ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、「海洋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プラスチックごみ対策アクションプラン」の策定や「プラスチックに係る資源循環の促進等に関する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法律」の公布など、多くの施策が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取られ、</a:t>
            </a:r>
            <a:r>
              <a:rPr kumimoji="1" lang="ja-JP" altLang="en-US" sz="105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</a:t>
            </a:r>
            <a:r>
              <a:rPr kumimoji="1" lang="ja-JP" altLang="en-US" sz="105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業者・自治体・消費者全員で、４Ｒに取り組む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ようになりました。</a:t>
            </a:r>
            <a:endParaRPr kumimoji="1" lang="en-US" altLang="ja-JP" sz="105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endParaRPr kumimoji="1" lang="en-US" altLang="ja-JP" sz="105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endParaRPr kumimoji="1" lang="en-US" altLang="ja-JP" sz="105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endParaRPr kumimoji="1" lang="en-US" altLang="ja-JP" sz="105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endParaRPr kumimoji="1" lang="en-US" altLang="ja-JP" sz="105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endParaRPr kumimoji="1"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endParaRPr kumimoji="1" lang="en-US" altLang="ja-JP" sz="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endParaRPr kumimoji="1" lang="en-US" altLang="ja-JP" sz="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endParaRPr kumimoji="1"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algn="ctr">
              <a:lnSpc>
                <a:spcPct val="130000"/>
              </a:lnSpc>
            </a:pPr>
            <a:r>
              <a:rPr kumimoji="1" lang="ja-JP" altLang="en-US" sz="1400" b="1" dirty="0" smtClean="0">
                <a:solidFill>
                  <a:prstClr val="black"/>
                </a:solidFill>
                <a:uFill>
                  <a:solidFill>
                    <a:srgbClr val="0070C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 業で使用される</a:t>
            </a:r>
            <a:endParaRPr kumimoji="1" lang="en-US" altLang="ja-JP" sz="1400" b="1" dirty="0" smtClean="0">
              <a:solidFill>
                <a:prstClr val="black"/>
              </a:solidFill>
              <a:uFill>
                <a:solidFill>
                  <a:srgbClr val="0070C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ctr">
              <a:lnSpc>
                <a:spcPct val="130000"/>
              </a:lnSpc>
            </a:pPr>
            <a:r>
              <a:rPr kumimoji="1" lang="ja-JP" altLang="en-US" sz="1400" b="1" dirty="0" smtClean="0">
                <a:solidFill>
                  <a:prstClr val="black"/>
                </a:solidFill>
                <a:uFill>
                  <a:solidFill>
                    <a:srgbClr val="0070C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プラスチック類</a:t>
            </a:r>
            <a:endParaRPr kumimoji="1" lang="en-US" altLang="ja-JP" sz="8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algn="just">
              <a:lnSpc>
                <a:spcPct val="130000"/>
              </a:lnSpc>
            </a:pPr>
            <a:endParaRPr kumimoji="1" lang="en-US" altLang="ja-JP" sz="8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30000"/>
              </a:lnSpc>
            </a:pPr>
            <a:r>
              <a:rPr kumimoji="1"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農業分野で使用されているプラスチック</a:t>
            </a:r>
            <a:r>
              <a:rPr kumimoji="1" lang="ja-JP" altLang="en-US" sz="105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、農業用ハウス</a:t>
            </a:r>
            <a:r>
              <a:rPr kumimoji="1" lang="ja-JP" altLang="en-US" sz="105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やトンネルの被覆資材などがあり、年間約</a:t>
            </a:r>
            <a:r>
              <a:rPr kumimoji="1" lang="en-US" altLang="ja-JP" sz="105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10.7</a:t>
            </a:r>
            <a:r>
              <a:rPr kumimoji="1" lang="ja-JP" altLang="en-US" sz="105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トン廃プラスチックとして排出</a:t>
            </a:r>
            <a:r>
              <a:rPr kumimoji="1" lang="ja-JP" altLang="en-US" sz="105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されています（</a:t>
            </a:r>
            <a:r>
              <a:rPr kumimoji="1" lang="en-US" altLang="ja-JP" sz="105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2018</a:t>
            </a:r>
            <a:r>
              <a:rPr kumimoji="1" lang="ja-JP" altLang="en-US" sz="105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年度）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05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21015" y="7655054"/>
            <a:ext cx="2285241" cy="18612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kumimoji="1" lang="ja-JP" altLang="en-US" sz="105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た。</a:t>
            </a:r>
            <a:endParaRPr kumimoji="1" lang="en-US" altLang="ja-JP" sz="105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algn="just">
              <a:lnSpc>
                <a:spcPct val="130000"/>
              </a:lnSpc>
            </a:pPr>
            <a:r>
              <a:rPr kumimoji="1" lang="ja-JP" altLang="en-US" sz="105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作物の生育に合わせて肥効を適切にコントロールできることから、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生育に使われない無駄な肥料を減らすことがで</a:t>
            </a:r>
          </a:p>
          <a:p>
            <a:pPr algn="just">
              <a:lnSpc>
                <a:spcPct val="130000"/>
              </a:lnSpc>
            </a:pP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き、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肥料</a:t>
            </a:r>
            <a:r>
              <a:rPr kumimoji="1" lang="ja-JP" altLang="en-US" sz="105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の投入量の削減が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図られ、</a:t>
            </a:r>
            <a:r>
              <a:rPr kumimoji="1" lang="ja-JP" altLang="en-US" sz="105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地下水などの水域への栄養分の流出抑制</a:t>
            </a:r>
            <a:r>
              <a:rPr kumimoji="1" lang="ja-JP" altLang="en-US" sz="105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kumimoji="1" lang="ja-JP" altLang="en-US" sz="105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温室効果</a:t>
            </a:r>
            <a:r>
              <a:rPr kumimoji="1" lang="ja-JP" altLang="en-US" sz="105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ガスの</a:t>
            </a:r>
            <a:r>
              <a:rPr kumimoji="1" lang="ja-JP" altLang="en-US" sz="105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発生抑制</a:t>
            </a:r>
            <a:r>
              <a:rPr kumimoji="1" lang="ja-JP" altLang="en-US" sz="105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など、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環境面での効果が期待されています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95400" y="9609363"/>
            <a:ext cx="426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>
                <a:ea typeface="ＭＳ ゴシック" panose="020B0609070205080204" pitchFamily="49" charset="-128"/>
              </a:rPr>
              <a:t>2023.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特別号</a:t>
            </a:r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JA</a:t>
            </a:r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全農福島　肥料農薬部　技術情報通信　</a:t>
            </a:r>
            <a:r>
              <a:rPr kumimoji="1" lang="en-US" altLang="ja-JP" sz="1100" dirty="0" smtClean="0">
                <a:ea typeface="ＭＳ ゴシック" panose="020B0609070205080204" pitchFamily="49" charset="-128"/>
              </a:rPr>
              <a:t>Vol.8</a:t>
            </a:r>
            <a:endParaRPr kumimoji="1" lang="ja-JP" altLang="en-US" sz="1100" dirty="0">
              <a:ea typeface="ＭＳ ゴシック" panose="020B0609070205080204" pitchFamily="49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882835" y="1907252"/>
            <a:ext cx="923330" cy="57084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農業分野から排出される</a:t>
            </a:r>
            <a:endParaRPr kumimoji="1" lang="en-US" altLang="ja-JP" sz="24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「プラスチック類」の環境問題について</a:t>
            </a:r>
            <a:endParaRPr kumimoji="1" lang="ja-JP" altLang="en-US" sz="1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2643283" y="99567"/>
            <a:ext cx="4162881" cy="1791816"/>
            <a:chOff x="2588061" y="145287"/>
            <a:chExt cx="4218104" cy="1791816"/>
          </a:xfrm>
        </p:grpSpPr>
        <p:sp>
          <p:nvSpPr>
            <p:cNvPr id="19" name="ブローチ 18"/>
            <p:cNvSpPr/>
            <p:nvPr/>
          </p:nvSpPr>
          <p:spPr>
            <a:xfrm>
              <a:off x="2674620" y="254250"/>
              <a:ext cx="4020392" cy="1570773"/>
            </a:xfrm>
            <a:prstGeom prst="plaque">
              <a:avLst>
                <a:gd name="adj" fmla="val 8750"/>
              </a:avLst>
            </a:prstGeom>
            <a:ln w="63500" cap="rnd" cmpd="thickThin">
              <a:beve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 smtClean="0">
                  <a:ea typeface="ＭＳ ゴシック" panose="020B0609070205080204" pitchFamily="49" charset="-128"/>
                </a:rPr>
                <a:t>2023</a:t>
              </a:r>
              <a:r>
                <a:rPr kumimoji="1" lang="ja-JP" altLang="en-US" sz="1200" dirty="0" smtClean="0">
                  <a:ea typeface="ＭＳ ゴシック" panose="020B0609070205080204" pitchFamily="49" charset="-128"/>
                </a:rPr>
                <a:t>年</a:t>
              </a:r>
              <a:r>
                <a:rPr kumimoji="1" lang="ja-JP" altLang="en-US" sz="1200" dirty="0">
                  <a:ea typeface="ＭＳ ゴシック" panose="020B0609070205080204" pitchFamily="49" charset="-128"/>
                </a:rPr>
                <a:t>特別</a:t>
              </a:r>
              <a:r>
                <a:rPr kumimoji="1" lang="ja-JP" altLang="en-US" sz="1200" dirty="0" smtClean="0">
                  <a:ea typeface="ＭＳ ゴシック" panose="020B0609070205080204" pitchFamily="49" charset="-128"/>
                </a:rPr>
                <a:t>号</a:t>
              </a:r>
              <a:endPara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JA</a:t>
              </a:r>
              <a:r>
                <a:rPr kumimoji="1"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全農福島　肥料農薬部</a:t>
              </a:r>
              <a:endPara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技術情報だより</a:t>
              </a:r>
              <a:r>
                <a:rPr kumimoji="1" lang="ja-JP" altLang="en-US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endParaRPr kumimoji="1" lang="en-US" altLang="ja-JP" sz="12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en-US" altLang="ja-JP" b="1" dirty="0" smtClean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ＭＳ ゴシック" panose="020B0609070205080204" pitchFamily="49" charset="-128"/>
                </a:rPr>
                <a:t>Vol.8</a:t>
              </a:r>
              <a:endParaRPr kumimoji="1" lang="en-US" altLang="ja-JP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ＭＳ ゴシック" panose="020B0609070205080204" pitchFamily="49" charset="-128"/>
              </a:endParaRPr>
            </a:p>
          </p:txBody>
        </p:sp>
        <p:sp>
          <p:nvSpPr>
            <p:cNvPr id="20" name="フレーム 19"/>
            <p:cNvSpPr/>
            <p:nvPr/>
          </p:nvSpPr>
          <p:spPr>
            <a:xfrm>
              <a:off x="2588061" y="145287"/>
              <a:ext cx="4218104" cy="1791816"/>
            </a:xfrm>
            <a:prstGeom prst="frame">
              <a:avLst>
                <a:gd name="adj1" fmla="val 4307"/>
              </a:avLst>
            </a:prstGeom>
            <a:solidFill>
              <a:schemeClr val="accent3">
                <a:alpha val="549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涙形 28"/>
          <p:cNvSpPr/>
          <p:nvPr/>
        </p:nvSpPr>
        <p:spPr>
          <a:xfrm rot="5046485">
            <a:off x="4577849" y="1503233"/>
            <a:ext cx="45719" cy="372385"/>
          </a:xfrm>
          <a:prstGeom prst="teardrop">
            <a:avLst>
              <a:gd name="adj" fmla="val 200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ローチャート: 結合子 43"/>
          <p:cNvSpPr/>
          <p:nvPr/>
        </p:nvSpPr>
        <p:spPr>
          <a:xfrm>
            <a:off x="2297648" y="164685"/>
            <a:ext cx="288000" cy="288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</a:t>
            </a:r>
          </a:p>
        </p:txBody>
      </p:sp>
      <p:sp>
        <p:nvSpPr>
          <p:cNvPr id="45" name="フローチャート: 結合子 44"/>
          <p:cNvSpPr/>
          <p:nvPr/>
        </p:nvSpPr>
        <p:spPr>
          <a:xfrm>
            <a:off x="1771810" y="2074376"/>
            <a:ext cx="288000" cy="282353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-95953" y="5743646"/>
            <a:ext cx="6066276" cy="18612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kumimoji="1" lang="ja-JP" altLang="en-US" sz="1400" b="1" dirty="0" smtClean="0">
                <a:solidFill>
                  <a:prstClr val="black"/>
                </a:solidFill>
                <a:uFill>
                  <a:solidFill>
                    <a:srgbClr val="0070C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 境中に流出され</a:t>
            </a:r>
            <a:r>
              <a:rPr kumimoji="1" lang="ja-JP" altLang="en-US" sz="1400" b="1" dirty="0">
                <a:solidFill>
                  <a:prstClr val="black"/>
                </a:solidFill>
                <a:uFill>
                  <a:solidFill>
                    <a:srgbClr val="0070C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endParaRPr kumimoji="1" lang="en-US" altLang="ja-JP" sz="1400" b="1" dirty="0" smtClean="0">
              <a:solidFill>
                <a:prstClr val="black"/>
              </a:solidFill>
              <a:uFill>
                <a:solidFill>
                  <a:srgbClr val="0070C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ctr">
              <a:lnSpc>
                <a:spcPct val="130000"/>
              </a:lnSpc>
            </a:pPr>
            <a:r>
              <a:rPr kumimoji="1" lang="ja-JP" altLang="en-US" sz="1400" b="1" dirty="0" smtClean="0">
                <a:solidFill>
                  <a:prstClr val="black"/>
                </a:solidFill>
                <a:uFill>
                  <a:solidFill>
                    <a:srgbClr val="0070C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農業プラスチック</a:t>
            </a:r>
            <a:endParaRPr kumimoji="1" lang="en-US" altLang="ja-JP" sz="1400" b="1" dirty="0" smtClean="0">
              <a:solidFill>
                <a:prstClr val="black"/>
              </a:solidFill>
              <a:uFill>
                <a:solidFill>
                  <a:srgbClr val="0070C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just">
              <a:lnSpc>
                <a:spcPct val="130000"/>
              </a:lnSpc>
            </a:pPr>
            <a:endParaRPr kumimoji="1" lang="en-US" altLang="ja-JP" sz="5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algn="just">
              <a:lnSpc>
                <a:spcPct val="130000"/>
              </a:lnSpc>
            </a:pPr>
            <a:r>
              <a:rPr kumimoji="1" lang="ja-JP" altLang="en-US" sz="105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農業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分野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で排出されるプラスチックは、泥や汚れ、異物混入が多くあるため再利用が簡単ではありません。さらに、雨風、灌漑水によって、用水路や河川といった環境中に流出されやすい特徴もあります。</a:t>
            </a:r>
            <a:endParaRPr kumimoji="1" lang="en-US" altLang="ja-JP" sz="105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algn="just">
              <a:lnSpc>
                <a:spcPct val="130000"/>
              </a:lnSpc>
            </a:pPr>
            <a:r>
              <a:rPr kumimoji="1" lang="ja-JP" altLang="en-US" sz="105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特に、</a:t>
            </a:r>
            <a:r>
              <a:rPr kumimoji="1" lang="ja-JP" altLang="en-US" sz="105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水田では入出水が何度もありますので、プラスチック等で被膜加工された被覆肥料の殻は回収・処分・再利用等が難しく河川へ流出されることが懸念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されます。また、被覆肥料は肥料成分を溶出しきると、プラスチック殻の内部が空洞となり、空気が入ることで水に流されやすい特徴もあります。（下図）</a:t>
            </a:r>
            <a:endParaRPr kumimoji="1" lang="en-US" altLang="ja-JP" sz="105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algn="just">
              <a:lnSpc>
                <a:spcPct val="130000"/>
              </a:lnSpc>
            </a:pPr>
            <a:endParaRPr kumimoji="1" lang="en-US" altLang="ja-JP" sz="8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algn="ctr">
              <a:lnSpc>
                <a:spcPct val="130000"/>
              </a:lnSpc>
            </a:pPr>
            <a:r>
              <a:rPr kumimoji="1" lang="ja-JP" altLang="en-US" sz="1400" b="1" dirty="0" smtClean="0">
                <a:solidFill>
                  <a:prstClr val="black"/>
                </a:solidFill>
                <a:uFill>
                  <a:solidFill>
                    <a:srgbClr val="0070C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 覆肥料のメリット</a:t>
            </a:r>
            <a:endParaRPr kumimoji="1" lang="en-US" altLang="ja-JP" sz="1400" b="1" dirty="0" smtClean="0">
              <a:solidFill>
                <a:prstClr val="black"/>
              </a:solidFill>
              <a:uFill>
                <a:solidFill>
                  <a:srgbClr val="0070C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just">
              <a:lnSpc>
                <a:spcPct val="130000"/>
              </a:lnSpc>
            </a:pPr>
            <a:endParaRPr kumimoji="1" lang="en-US" altLang="ja-JP" sz="8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algn="just">
              <a:lnSpc>
                <a:spcPct val="130000"/>
              </a:lnSpc>
            </a:pPr>
            <a:r>
              <a:rPr kumimoji="1" lang="ja-JP" altLang="en-US" sz="105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環境中へのプラスチック流出が懸念されている被覆肥料ですが、農業生産を支える上で大きな役割を担ってきまし</a:t>
            </a:r>
            <a:endParaRPr kumimoji="1" lang="ja-JP" altLang="en-US" sz="105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3" name="フローチャート: 結合子 42"/>
          <p:cNvSpPr/>
          <p:nvPr/>
        </p:nvSpPr>
        <p:spPr>
          <a:xfrm>
            <a:off x="5571420" y="5792933"/>
            <a:ext cx="288000" cy="288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59374" y="1905745"/>
            <a:ext cx="1800493" cy="19124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kumimoji="1" lang="en-US" altLang="ja-JP" sz="105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105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４Ｒの取組</a:t>
            </a:r>
            <a:r>
              <a:rPr kumimoji="1" lang="en-US" altLang="ja-JP" sz="105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pPr>
              <a:tabLst>
                <a:tab pos="622300" algn="l"/>
              </a:tabLst>
            </a:pP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kumimoji="1" lang="en-US" altLang="ja-JP" sz="105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Reduce</a:t>
            </a:r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05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リデュース</a:t>
            </a:r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marL="266700">
              <a:tabLst>
                <a:tab pos="266700" algn="l"/>
                <a:tab pos="1346200" algn="l"/>
              </a:tabLst>
            </a:pP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使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用量の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低減</a:t>
            </a:r>
            <a:endParaRPr kumimoji="1" lang="en-US" altLang="ja-JP" sz="105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66700">
              <a:tabLst>
                <a:tab pos="266700" algn="l"/>
                <a:tab pos="1346200" algn="l"/>
              </a:tabLst>
            </a:pP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廃棄物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の発生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抑制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kumimoji="1" lang="en-US" altLang="ja-JP" sz="105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Reuse</a:t>
            </a:r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05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リユース</a:t>
            </a:r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marL="266700">
              <a:tabLst>
                <a:tab pos="266700" algn="l"/>
                <a:tab pos="1346200" algn="l"/>
              </a:tabLst>
            </a:pP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再使用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kumimoji="1" lang="en-US" altLang="ja-JP" sz="105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Recycle</a:t>
            </a:r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05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リサイクル</a:t>
            </a:r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marL="266700">
              <a:tabLst>
                <a:tab pos="266700" algn="l"/>
                <a:tab pos="1346200" algn="l"/>
              </a:tabLst>
            </a:pP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再資源化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kumimoji="1" lang="en-US" altLang="ja-JP" sz="105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Renewable</a:t>
            </a:r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05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リニューアブル</a:t>
            </a:r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marL="266700">
              <a:tabLst>
                <a:tab pos="266700" algn="l"/>
                <a:tab pos="812800" algn="l"/>
                <a:tab pos="1346200" algn="l"/>
              </a:tabLst>
            </a:pP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環境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素材への</a:t>
            </a:r>
            <a:r>
              <a:rPr kumimoji="1"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変更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56" y="6668"/>
            <a:ext cx="759451" cy="7594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E1AFA08E-5E61-48F9-B891-241350685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430"/>
          <a:stretch/>
        </p:blipFill>
        <p:spPr>
          <a:xfrm>
            <a:off x="110337" y="3849651"/>
            <a:ext cx="1134210" cy="749990"/>
          </a:xfrm>
          <a:prstGeom prst="rect">
            <a:avLst/>
          </a:prstGeom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07CD945A-83F4-4513-8BCB-186D725F4AB0}"/>
              </a:ext>
            </a:extLst>
          </p:cNvPr>
          <p:cNvSpPr/>
          <p:nvPr/>
        </p:nvSpPr>
        <p:spPr>
          <a:xfrm>
            <a:off x="209673" y="4608273"/>
            <a:ext cx="967061" cy="114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パイプハウス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92238842-775C-4145-BA64-FA3CA38B9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131" y="3843123"/>
            <a:ext cx="1156998" cy="767774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FEB8E3F-D285-446F-93ED-D319B3E5ED31}"/>
              </a:ext>
            </a:extLst>
          </p:cNvPr>
          <p:cNvSpPr/>
          <p:nvPr/>
        </p:nvSpPr>
        <p:spPr>
          <a:xfrm>
            <a:off x="1529558" y="4586779"/>
            <a:ext cx="869027" cy="146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トンネル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AC14CE0B-952E-4356-AB2B-2405AA9D8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03" y="4793412"/>
            <a:ext cx="1164402" cy="725757"/>
          </a:xfrm>
          <a:prstGeom prst="round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33E16D1-FC4F-443D-8080-EB20ED9127DA}"/>
              </a:ext>
            </a:extLst>
          </p:cNvPr>
          <p:cNvSpPr/>
          <p:nvPr/>
        </p:nvSpPr>
        <p:spPr>
          <a:xfrm>
            <a:off x="324750" y="5535052"/>
            <a:ext cx="736906" cy="133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マルチ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63F0D796-9372-4D51-A60C-2F736AEBD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894" y="4791294"/>
            <a:ext cx="1154234" cy="727876"/>
          </a:xfrm>
          <a:prstGeom prst="roundRect">
            <a:avLst/>
          </a:prstGeom>
        </p:spPr>
      </p:pic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1363C05-38CA-46B9-93AD-C2901252F158}"/>
              </a:ext>
            </a:extLst>
          </p:cNvPr>
          <p:cNvSpPr/>
          <p:nvPr/>
        </p:nvSpPr>
        <p:spPr>
          <a:xfrm>
            <a:off x="1406637" y="5519169"/>
            <a:ext cx="1132189" cy="17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err="1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べた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がけ資材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E3558714-56BF-453A-9847-C256938E4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0310" y="3847788"/>
            <a:ext cx="1156059" cy="754440"/>
          </a:xfrm>
          <a:prstGeom prst="round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62BABA2-6617-4C92-809D-A78AE1E651C0}"/>
              </a:ext>
            </a:extLst>
          </p:cNvPr>
          <p:cNvSpPr/>
          <p:nvPr/>
        </p:nvSpPr>
        <p:spPr>
          <a:xfrm>
            <a:off x="2927733" y="4606289"/>
            <a:ext cx="656205" cy="138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ポット</a:t>
            </a: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16923DFB-01A0-4DED-9174-3F49EE96386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296" b="35290"/>
          <a:stretch/>
        </p:blipFill>
        <p:spPr>
          <a:xfrm>
            <a:off x="2643283" y="4818557"/>
            <a:ext cx="1193086" cy="753294"/>
          </a:xfrm>
          <a:prstGeom prst="roundRect">
            <a:avLst/>
          </a:prstGeom>
        </p:spPr>
      </p:pic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062BABA2-6617-4C92-809D-A78AE1E651C0}"/>
              </a:ext>
            </a:extLst>
          </p:cNvPr>
          <p:cNvSpPr/>
          <p:nvPr/>
        </p:nvSpPr>
        <p:spPr>
          <a:xfrm>
            <a:off x="2805682" y="5584814"/>
            <a:ext cx="905313" cy="115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被覆</a:t>
            </a:r>
            <a:r>
              <a:rPr kumimoji="1" lang="ja-JP" altLang="en-US" sz="1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肥料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8A8176E5-D992-4DAE-A805-0AF545140DA7}"/>
              </a:ext>
            </a:extLst>
          </p:cNvPr>
          <p:cNvSpPr/>
          <p:nvPr/>
        </p:nvSpPr>
        <p:spPr>
          <a:xfrm>
            <a:off x="4612234" y="4089968"/>
            <a:ext cx="957507" cy="56744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国内の廃プラ</a:t>
            </a:r>
            <a:endParaRPr kumimoji="1" lang="en-US" altLang="ja-JP" sz="1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総排出量</a:t>
            </a:r>
            <a:endParaRPr kumimoji="1" lang="en-US" altLang="ja-JP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891</a:t>
            </a:r>
            <a:r>
              <a:rPr kumimoji="1" lang="ja-JP" altLang="en-US" sz="1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万トン</a:t>
            </a:r>
            <a:endParaRPr kumimoji="1" lang="en-US" altLang="ja-JP" sz="1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2B81996C-2D00-420D-A09F-6E3D3D189B46}"/>
              </a:ext>
            </a:extLst>
          </p:cNvPr>
          <p:cNvSpPr/>
          <p:nvPr/>
        </p:nvSpPr>
        <p:spPr>
          <a:xfrm>
            <a:off x="4638617" y="4846025"/>
            <a:ext cx="901609" cy="5661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農業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分野</a:t>
            </a:r>
            <a:endParaRPr kumimoji="1" lang="en-US" altLang="ja-JP" sz="1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1000" dirty="0" err="1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ja-JP" altLang="en-US" sz="1000" dirty="0" err="1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排</a:t>
            </a:r>
            <a:r>
              <a:rPr kumimoji="1"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出量</a:t>
            </a:r>
            <a:endParaRPr kumimoji="1" lang="en-US" altLang="ja-JP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10.7</a:t>
            </a:r>
            <a:r>
              <a:rPr kumimoji="1" lang="ja-JP" altLang="en-US" sz="1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万トン</a:t>
            </a:r>
            <a:endParaRPr kumimoji="1" lang="en-US" altLang="ja-JP" sz="1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右中かっこ 8"/>
          <p:cNvSpPr/>
          <p:nvPr/>
        </p:nvSpPr>
        <p:spPr>
          <a:xfrm rot="5400000">
            <a:off x="5017600" y="4247085"/>
            <a:ext cx="139540" cy="952483"/>
          </a:xfrm>
          <a:prstGeom prst="righ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062BABA2-6617-4C92-809D-A78AE1E651C0}"/>
              </a:ext>
            </a:extLst>
          </p:cNvPr>
          <p:cNvSpPr/>
          <p:nvPr/>
        </p:nvSpPr>
        <p:spPr>
          <a:xfrm>
            <a:off x="3507840" y="5571851"/>
            <a:ext cx="905313" cy="128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・・・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etc.</a:t>
            </a:r>
            <a:endParaRPr kumimoji="1" lang="ja-JP" altLang="en-US" sz="1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ストライプ矢印 20"/>
          <p:cNvSpPr/>
          <p:nvPr/>
        </p:nvSpPr>
        <p:spPr>
          <a:xfrm flipH="1">
            <a:off x="4031374" y="4484792"/>
            <a:ext cx="453286" cy="5661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62BABA2-6617-4C92-809D-A78AE1E651C0}"/>
              </a:ext>
            </a:extLst>
          </p:cNvPr>
          <p:cNvSpPr/>
          <p:nvPr/>
        </p:nvSpPr>
        <p:spPr>
          <a:xfrm>
            <a:off x="4307847" y="5535588"/>
            <a:ext cx="1775079" cy="157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（引用元：農林水産省）</a:t>
            </a:r>
            <a:endParaRPr kumimoji="1" lang="ja-JP" altLang="en-US" sz="105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0" name="フローチャート: 結合子 49"/>
          <p:cNvSpPr/>
          <p:nvPr/>
        </p:nvSpPr>
        <p:spPr>
          <a:xfrm>
            <a:off x="1002699" y="5792933"/>
            <a:ext cx="288000" cy="288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062BABA2-6617-4C92-809D-A78AE1E651C0}"/>
              </a:ext>
            </a:extLst>
          </p:cNvPr>
          <p:cNvSpPr/>
          <p:nvPr/>
        </p:nvSpPr>
        <p:spPr>
          <a:xfrm>
            <a:off x="1124562" y="9366625"/>
            <a:ext cx="2952098" cy="18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被覆肥料の溶出～プラスチック殻が残るまで</a:t>
            </a:r>
            <a:endParaRPr kumimoji="1" lang="ja-JP" altLang="en-US" sz="105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11475" y="7663324"/>
            <a:ext cx="4509540" cy="1634918"/>
            <a:chOff x="994802" y="7663324"/>
            <a:chExt cx="4509540" cy="1634918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994802" y="7663324"/>
              <a:ext cx="4418816" cy="1634918"/>
              <a:chOff x="1244547" y="7675827"/>
              <a:chExt cx="4418816" cy="1634918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1244547" y="7675827"/>
                <a:ext cx="4418816" cy="1634918"/>
                <a:chOff x="1244547" y="7675827"/>
                <a:chExt cx="4418816" cy="1634918"/>
              </a:xfrm>
            </p:grpSpPr>
            <p:grpSp>
              <p:nvGrpSpPr>
                <p:cNvPr id="24" name="グループ化 23"/>
                <p:cNvGrpSpPr/>
                <p:nvPr/>
              </p:nvGrpSpPr>
              <p:grpSpPr>
                <a:xfrm>
                  <a:off x="1244547" y="7675827"/>
                  <a:ext cx="4418816" cy="1634918"/>
                  <a:chOff x="3297498" y="7681307"/>
                  <a:chExt cx="4418816" cy="1634918"/>
                </a:xfrm>
              </p:grpSpPr>
              <p:grpSp>
                <p:nvGrpSpPr>
                  <p:cNvPr id="5" name="グループ化 4"/>
                  <p:cNvGrpSpPr/>
                  <p:nvPr/>
                </p:nvGrpSpPr>
                <p:grpSpPr>
                  <a:xfrm>
                    <a:off x="4172970" y="8049268"/>
                    <a:ext cx="2658658" cy="914400"/>
                    <a:chOff x="3507840" y="8373624"/>
                    <a:chExt cx="2658658" cy="914400"/>
                  </a:xfrm>
                </p:grpSpPr>
                <p:sp>
                  <p:nvSpPr>
                    <p:cNvPr id="4" name="楕円 3"/>
                    <p:cNvSpPr/>
                    <p:nvPr/>
                  </p:nvSpPr>
                  <p:spPr>
                    <a:xfrm>
                      <a:off x="3507840" y="8373624"/>
                      <a:ext cx="914400" cy="9144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" name="楕円 2"/>
                    <p:cNvSpPr/>
                    <p:nvPr/>
                  </p:nvSpPr>
                  <p:spPr>
                    <a:xfrm>
                      <a:off x="3555362" y="8421872"/>
                      <a:ext cx="816724" cy="81672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肥料成分</a:t>
                      </a:r>
                      <a:endParaRPr kumimoji="1" lang="ja-JP" altLang="en-US" sz="1050" b="1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p:txBody>
                </p:sp>
                <p:sp>
                  <p:nvSpPr>
                    <p:cNvPr id="78" name="楕円 77"/>
                    <p:cNvSpPr/>
                    <p:nvPr/>
                  </p:nvSpPr>
                  <p:spPr>
                    <a:xfrm>
                      <a:off x="5277595" y="8373624"/>
                      <a:ext cx="888903" cy="9144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" name="楕円 78"/>
                    <p:cNvSpPr/>
                    <p:nvPr/>
                  </p:nvSpPr>
                  <p:spPr>
                    <a:xfrm>
                      <a:off x="5321245" y="8421872"/>
                      <a:ext cx="816724" cy="8167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空気</a:t>
                      </a:r>
                    </a:p>
                  </p:txBody>
                </p:sp>
              </p:grpSp>
              <p:sp>
                <p:nvSpPr>
                  <p:cNvPr id="10" name="線吹き出し 1 9"/>
                  <p:cNvSpPr/>
                  <p:nvPr/>
                </p:nvSpPr>
                <p:spPr>
                  <a:xfrm>
                    <a:off x="3959867" y="7681307"/>
                    <a:ext cx="1393515" cy="277142"/>
                  </a:xfrm>
                  <a:prstGeom prst="callout1">
                    <a:avLst>
                      <a:gd name="adj1" fmla="val 85629"/>
                      <a:gd name="adj2" fmla="val 41324"/>
                      <a:gd name="adj3" fmla="val 143711"/>
                      <a:gd name="adj4" fmla="val 46793"/>
                    </a:avLst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1050" b="1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プラスチック被膜</a:t>
                    </a:r>
                    <a:endParaRPr kumimoji="1" lang="ja-JP" altLang="en-US" sz="1050" b="1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  <p:sp>
                <p:nvSpPr>
                  <p:cNvPr id="18" name="V 字形矢印 17"/>
                  <p:cNvSpPr/>
                  <p:nvPr/>
                </p:nvSpPr>
                <p:spPr>
                  <a:xfrm rot="1681335">
                    <a:off x="3836369" y="8097516"/>
                    <a:ext cx="576784" cy="230938"/>
                  </a:xfrm>
                  <a:prstGeom prst="notched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" name="V 字形矢印 68"/>
                  <p:cNvSpPr/>
                  <p:nvPr/>
                </p:nvSpPr>
                <p:spPr>
                  <a:xfrm rot="19918665" flipV="1">
                    <a:off x="3823141" y="8649811"/>
                    <a:ext cx="576784" cy="230938"/>
                  </a:xfrm>
                  <a:prstGeom prst="notched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" name="正方形/長方形 70">
                    <a:extLst>
                      <a:ext uri="{FF2B5EF4-FFF2-40B4-BE49-F238E27FC236}">
                        <a16:creationId xmlns:a16="http://schemas.microsoft.com/office/drawing/2014/main" id="{062BABA2-6617-4C92-809D-A78AE1E651C0}"/>
                      </a:ext>
                    </a:extLst>
                  </p:cNvPr>
                  <p:cNvSpPr/>
                  <p:nvPr/>
                </p:nvSpPr>
                <p:spPr>
                  <a:xfrm>
                    <a:off x="3527930" y="7857829"/>
                    <a:ext cx="450596" cy="3416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105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水</a:t>
                    </a:r>
                    <a:endParaRPr kumimoji="1" lang="ja-JP" altLang="en-US" sz="1050" dirty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  <p:sp>
                <p:nvSpPr>
                  <p:cNvPr id="72" name="正方形/長方形 71">
                    <a:extLst>
                      <a:ext uri="{FF2B5EF4-FFF2-40B4-BE49-F238E27FC236}">
                        <a16:creationId xmlns:a16="http://schemas.microsoft.com/office/drawing/2014/main" id="{062BABA2-6617-4C92-809D-A78AE1E651C0}"/>
                      </a:ext>
                    </a:extLst>
                  </p:cNvPr>
                  <p:cNvSpPr/>
                  <p:nvPr/>
                </p:nvSpPr>
                <p:spPr>
                  <a:xfrm>
                    <a:off x="3297498" y="8758070"/>
                    <a:ext cx="633505" cy="3416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105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水蒸気</a:t>
                    </a:r>
                    <a:endParaRPr kumimoji="1" lang="ja-JP" altLang="en-US" sz="1050" dirty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  <p:sp>
                <p:nvSpPr>
                  <p:cNvPr id="73" name="正方形/長方形 72">
                    <a:extLst>
                      <a:ext uri="{FF2B5EF4-FFF2-40B4-BE49-F238E27FC236}">
                        <a16:creationId xmlns:a16="http://schemas.microsoft.com/office/drawing/2014/main" id="{062BABA2-6617-4C92-809D-A78AE1E651C0}"/>
                      </a:ext>
                    </a:extLst>
                  </p:cNvPr>
                  <p:cNvSpPr/>
                  <p:nvPr/>
                </p:nvSpPr>
                <p:spPr>
                  <a:xfrm>
                    <a:off x="3639637" y="8296696"/>
                    <a:ext cx="637992" cy="3416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1050" b="1" dirty="0" smtClean="0">
                        <a:solidFill>
                          <a:schemeClr val="accent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①吸水</a:t>
                    </a:r>
                    <a:endParaRPr kumimoji="1" lang="ja-JP" altLang="en-US" sz="1050" b="1" dirty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  <p:sp>
                <p:nvSpPr>
                  <p:cNvPr id="74" name="正方形/長方形 73">
                    <a:extLst>
                      <a:ext uri="{FF2B5EF4-FFF2-40B4-BE49-F238E27FC236}">
                        <a16:creationId xmlns:a16="http://schemas.microsoft.com/office/drawing/2014/main" id="{062BABA2-6617-4C92-809D-A78AE1E651C0}"/>
                      </a:ext>
                    </a:extLst>
                  </p:cNvPr>
                  <p:cNvSpPr/>
                  <p:nvPr/>
                </p:nvSpPr>
                <p:spPr>
                  <a:xfrm>
                    <a:off x="4337628" y="8974576"/>
                    <a:ext cx="637992" cy="3416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1050" b="1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②</a:t>
                    </a:r>
                    <a:r>
                      <a:rPr kumimoji="1" lang="ja-JP" altLang="en-US" sz="105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溶解</a:t>
                    </a:r>
                  </a:p>
                </p:txBody>
              </p:sp>
              <p:sp>
                <p:nvSpPr>
                  <p:cNvPr id="75" name="V 字形矢印 74"/>
                  <p:cNvSpPr/>
                  <p:nvPr/>
                </p:nvSpPr>
                <p:spPr>
                  <a:xfrm rot="19918665" flipV="1">
                    <a:off x="4860415" y="8091311"/>
                    <a:ext cx="576784" cy="230938"/>
                  </a:xfrm>
                  <a:prstGeom prst="notchedRightArrow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6" name="V 字形矢印 75"/>
                  <p:cNvSpPr/>
                  <p:nvPr/>
                </p:nvSpPr>
                <p:spPr>
                  <a:xfrm rot="1681335">
                    <a:off x="4860416" y="8655118"/>
                    <a:ext cx="576784" cy="230938"/>
                  </a:xfrm>
                  <a:prstGeom prst="notchedRightArrow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7" name="正方形/長方形 76">
                    <a:extLst>
                      <a:ext uri="{FF2B5EF4-FFF2-40B4-BE49-F238E27FC236}">
                        <a16:creationId xmlns:a16="http://schemas.microsoft.com/office/drawing/2014/main" id="{062BABA2-6617-4C92-809D-A78AE1E651C0}"/>
                      </a:ext>
                    </a:extLst>
                  </p:cNvPr>
                  <p:cNvSpPr/>
                  <p:nvPr/>
                </p:nvSpPr>
                <p:spPr>
                  <a:xfrm>
                    <a:off x="5006533" y="8295183"/>
                    <a:ext cx="637992" cy="3416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1050" b="1" dirty="0" smtClean="0">
                        <a:solidFill>
                          <a:schemeClr val="accent6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③溶出</a:t>
                    </a:r>
                    <a:endParaRPr kumimoji="1" lang="ja-JP" altLang="en-US" sz="1050" b="1" dirty="0">
                      <a:solidFill>
                        <a:schemeClr val="accent6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  <p:sp>
                <p:nvSpPr>
                  <p:cNvPr id="80" name="正方形/長方形 79">
                    <a:extLst>
                      <a:ext uri="{FF2B5EF4-FFF2-40B4-BE49-F238E27FC236}">
                        <a16:creationId xmlns:a16="http://schemas.microsoft.com/office/drawing/2014/main" id="{062BABA2-6617-4C92-809D-A78AE1E651C0}"/>
                      </a:ext>
                    </a:extLst>
                  </p:cNvPr>
                  <p:cNvSpPr/>
                  <p:nvPr/>
                </p:nvSpPr>
                <p:spPr>
                  <a:xfrm>
                    <a:off x="6059463" y="8971054"/>
                    <a:ext cx="1656851" cy="3416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1050" b="1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➃被膜殻のみ残存</a:t>
                    </a:r>
                    <a:endParaRPr kumimoji="1" lang="ja-JP" altLang="en-US" sz="1050" b="1" dirty="0">
                      <a:solidFill>
                        <a:schemeClr val="tx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</p:grpSp>
            <p:sp>
              <p:nvSpPr>
                <p:cNvPr id="28" name="楕円 27"/>
                <p:cNvSpPr/>
                <p:nvPr/>
              </p:nvSpPr>
              <p:spPr>
                <a:xfrm>
                  <a:off x="4528498" y="8091996"/>
                  <a:ext cx="155441" cy="1554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3" name="山形 32"/>
              <p:cNvSpPr/>
              <p:nvPr/>
            </p:nvSpPr>
            <p:spPr>
              <a:xfrm>
                <a:off x="3550707" y="8365443"/>
                <a:ext cx="248872" cy="313867"/>
              </a:xfrm>
              <a:prstGeom prst="chevro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2" name="object 1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4437" y="8031285"/>
              <a:ext cx="909905" cy="909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66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コネクタ 15"/>
          <p:cNvCxnSpPr/>
          <p:nvPr/>
        </p:nvCxnSpPr>
        <p:spPr>
          <a:xfrm>
            <a:off x="-12192" y="9538384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295400" y="9609363"/>
            <a:ext cx="426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>
                <a:ea typeface="ＭＳ ゴシック" panose="020B0609070205080204" pitchFamily="49" charset="-128"/>
              </a:rPr>
              <a:t>2023.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特別号</a:t>
            </a:r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JA</a:t>
            </a:r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全農福島　肥料農薬部　技術情報通信　</a:t>
            </a:r>
            <a:r>
              <a:rPr kumimoji="1" lang="en-US" altLang="ja-JP" sz="1100" dirty="0" smtClean="0">
                <a:ea typeface="ＭＳ ゴシック" panose="020B0609070205080204" pitchFamily="49" charset="-128"/>
              </a:rPr>
              <a:t>Vol.8</a:t>
            </a:r>
            <a:endParaRPr kumimoji="1" lang="ja-JP" altLang="en-US" sz="1100" dirty="0">
              <a:ea typeface="ＭＳ ゴシック" panose="020B0609070205080204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" y="1"/>
            <a:ext cx="6857999" cy="78613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JA</a:t>
            </a:r>
            <a:r>
              <a:rPr kumimoji="1" lang="ja-JP" altLang="en-US" b="1" dirty="0" smtClean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全農</a:t>
            </a:r>
            <a:endParaRPr kumimoji="1" lang="en-US" altLang="ja-JP" b="1" dirty="0" smtClean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800" b="1" dirty="0" smtClean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「被覆肥料」に関するＱ＆Ａ</a:t>
            </a:r>
            <a:endParaRPr kumimoji="1" lang="en-US" altLang="ja-JP" sz="2800" b="1" dirty="0" smtClean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0" y="8773990"/>
            <a:ext cx="6845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ea typeface="ＭＳ ゴシック" panose="020B0609070205080204" pitchFamily="49" charset="-128"/>
              </a:rPr>
              <a:t>＜参考資料＞</a:t>
            </a:r>
            <a:endParaRPr kumimoji="1" lang="en-US" altLang="ja-JP" sz="1100" dirty="0" smtClean="0">
              <a:ea typeface="ＭＳ ゴシック" panose="020B0609070205080204" pitchFamily="49" charset="-128"/>
            </a:endParaRPr>
          </a:p>
          <a:p>
            <a:r>
              <a:rPr kumimoji="1" lang="ja-JP" altLang="en-US" sz="1100" dirty="0">
                <a:ea typeface="ＭＳ ゴシック" panose="020B0609070205080204" pitchFamily="49" charset="-128"/>
              </a:rPr>
              <a:t>①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令和</a:t>
            </a:r>
            <a:r>
              <a:rPr kumimoji="1" lang="en-US" altLang="ja-JP" sz="1100" dirty="0" smtClean="0">
                <a:ea typeface="ＭＳ ゴシック" panose="020B0609070205080204" pitchFamily="49" charset="-128"/>
              </a:rPr>
              <a:t>3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年</a:t>
            </a:r>
            <a:r>
              <a:rPr kumimoji="1" lang="en-US" altLang="ja-JP" sz="1100" dirty="0" smtClean="0">
                <a:ea typeface="ＭＳ ゴシック" panose="020B0609070205080204" pitchFamily="49" charset="-128"/>
              </a:rPr>
              <a:t>11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月「プラスチック</a:t>
            </a:r>
            <a:r>
              <a:rPr kumimoji="1" lang="ja-JP" altLang="en-US" sz="1100" dirty="0">
                <a:ea typeface="ＭＳ ゴシック" panose="020B0609070205080204" pitchFamily="49" charset="-128"/>
              </a:rPr>
              <a:t>を取り巻く国内外の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状況」</a:t>
            </a:r>
            <a:endParaRPr kumimoji="1" lang="en-US" altLang="ja-JP" sz="1100" dirty="0" smtClean="0">
              <a:ea typeface="ＭＳ ゴシック" panose="020B0609070205080204" pitchFamily="49" charset="-128"/>
            </a:endParaRPr>
          </a:p>
          <a:p>
            <a:r>
              <a:rPr kumimoji="1" lang="ja-JP" altLang="en-US" sz="1100" dirty="0" smtClean="0">
                <a:ea typeface="ＭＳ ゴシック" panose="020B0609070205080204" pitchFamily="49" charset="-128"/>
              </a:rPr>
              <a:t>②令和</a:t>
            </a:r>
            <a:r>
              <a:rPr kumimoji="1" lang="en-US" altLang="ja-JP" sz="1100" dirty="0" smtClean="0">
                <a:ea typeface="ＭＳ ゴシック" panose="020B0609070205080204" pitchFamily="49" charset="-128"/>
              </a:rPr>
              <a:t>4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年</a:t>
            </a:r>
            <a:r>
              <a:rPr kumimoji="1" lang="en-US" altLang="ja-JP" sz="1100" dirty="0" smtClean="0">
                <a:ea typeface="ＭＳ ゴシック" panose="020B0609070205080204" pitchFamily="49" charset="-128"/>
              </a:rPr>
              <a:t>6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月「</a:t>
            </a:r>
            <a:r>
              <a:rPr kumimoji="1" lang="ja-JP" altLang="en-US" sz="1100" dirty="0">
                <a:ea typeface="ＭＳ ゴシック" panose="020B0609070205080204" pitchFamily="49" charset="-128"/>
              </a:rPr>
              <a:t>プラスチックに係る資源循環の促進等に関する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法律の概要」</a:t>
            </a:r>
            <a:endParaRPr kumimoji="1" lang="en-US" altLang="ja-JP" sz="1100" dirty="0" smtClean="0">
              <a:ea typeface="ＭＳ ゴシック" panose="020B0609070205080204" pitchFamily="49" charset="-128"/>
            </a:endParaRPr>
          </a:p>
          <a:p>
            <a:r>
              <a:rPr kumimoji="1" lang="ja-JP" altLang="en-US" sz="1100" dirty="0" smtClean="0">
                <a:ea typeface="ＭＳ ゴシック" panose="020B0609070205080204" pitchFamily="49" charset="-128"/>
              </a:rPr>
              <a:t>③令和</a:t>
            </a:r>
            <a:r>
              <a:rPr kumimoji="1" lang="en-US" altLang="ja-JP" sz="1100" dirty="0" smtClean="0">
                <a:ea typeface="ＭＳ ゴシック" panose="020B0609070205080204" pitchFamily="49" charset="-128"/>
              </a:rPr>
              <a:t>4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年</a:t>
            </a:r>
            <a:r>
              <a:rPr kumimoji="1" lang="en-US" altLang="ja-JP" sz="1100" dirty="0" smtClean="0">
                <a:ea typeface="ＭＳ ゴシック" panose="020B0609070205080204" pitchFamily="49" charset="-128"/>
              </a:rPr>
              <a:t>1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月「農業分野から排出されるプラスチックをめぐる情勢」</a:t>
            </a:r>
            <a:endParaRPr kumimoji="1" lang="ja-JP" altLang="en-US" sz="1100" dirty="0"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29" y="8871918"/>
            <a:ext cx="474520" cy="4745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03" y="8871919"/>
            <a:ext cx="474520" cy="47452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288524" y="9333599"/>
            <a:ext cx="325730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kumimoji="1" lang="ja-JP" altLang="en-US" sz="1050" dirty="0">
                <a:ea typeface="ＭＳ ゴシック" panose="020B0609070205080204" pitchFamily="49" charset="-128"/>
              </a:rPr>
              <a:t>①</a:t>
            </a:r>
            <a:endParaRPr lang="ja-JP" altLang="en-US" sz="1050" dirty="0"/>
          </a:p>
        </p:txBody>
      </p:sp>
      <p:sp>
        <p:nvSpPr>
          <p:cNvPr id="37" name="正方形/長方形 36"/>
          <p:cNvSpPr/>
          <p:nvPr/>
        </p:nvSpPr>
        <p:spPr>
          <a:xfrm>
            <a:off x="5814704" y="9337446"/>
            <a:ext cx="31931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kumimoji="1" lang="ja-JP" altLang="en-US" sz="1050" dirty="0" smtClean="0">
                <a:ea typeface="ＭＳ ゴシック" panose="020B0609070205080204" pitchFamily="49" charset="-128"/>
              </a:rPr>
              <a:t>②</a:t>
            </a:r>
            <a:endParaRPr lang="ja-JP" altLang="en-US" sz="1050" dirty="0"/>
          </a:p>
        </p:txBody>
      </p:sp>
      <p:sp>
        <p:nvSpPr>
          <p:cNvPr id="38" name="正方形/長方形 37"/>
          <p:cNvSpPr/>
          <p:nvPr/>
        </p:nvSpPr>
        <p:spPr>
          <a:xfrm>
            <a:off x="6340136" y="9337446"/>
            <a:ext cx="31931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kumimoji="1" lang="ja-JP" altLang="en-US" sz="1050" dirty="0" smtClean="0">
                <a:ea typeface="ＭＳ ゴシック" panose="020B0609070205080204" pitchFamily="49" charset="-128"/>
              </a:rPr>
              <a:t>③</a:t>
            </a:r>
            <a:endParaRPr lang="ja-JP" altLang="en-US" sz="105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35" y="8871918"/>
            <a:ext cx="474520" cy="47452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0" y="786131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sz="1400" b="1" dirty="0" smtClean="0">
                <a:ea typeface="ＭＳ ゴシック" panose="020B0609070205080204" pitchFamily="49" charset="-128"/>
              </a:rPr>
              <a:t>被覆肥料とは？</a:t>
            </a:r>
            <a:endParaRPr kumimoji="1" lang="en-US" altLang="ja-JP" sz="1400" b="1" dirty="0" smtClean="0">
              <a:ea typeface="ＭＳ ゴシック" panose="020B0609070205080204" pitchFamily="49" charset="-128"/>
            </a:endParaRPr>
          </a:p>
          <a:p>
            <a:r>
              <a:rPr kumimoji="1" lang="ja-JP" altLang="en-US" sz="1100" dirty="0">
                <a:ea typeface="ＭＳ ゴシック" panose="020B0609070205080204" pitchFamily="49" charset="-128"/>
              </a:rPr>
              <a:t>　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プラスチック等で肥料成分を被膜しており、成分</a:t>
            </a:r>
            <a:r>
              <a:rPr kumimoji="1" lang="ja-JP" altLang="en-US" sz="1100" dirty="0">
                <a:ea typeface="ＭＳ ゴシック" panose="020B0609070205080204" pitchFamily="49" charset="-128"/>
              </a:rPr>
              <a:t>が溶け出すのを温度でコントロールすること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ができる緩効性肥料のことです。</a:t>
            </a:r>
            <a:endParaRPr kumimoji="1" lang="en-US" altLang="ja-JP" sz="1100" dirty="0" smtClean="0"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8290" y="1432462"/>
            <a:ext cx="6437033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3" indent="-285750">
              <a:buClr>
                <a:schemeClr val="tx1"/>
              </a:buClr>
              <a:buNone/>
            </a:pPr>
            <a:r>
              <a:rPr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◎メリット</a:t>
            </a:r>
          </a:p>
          <a:p>
            <a:pPr marL="358775" lvl="3" indent="-185738">
              <a:buFont typeface="Wingdings" panose="05000000000000000000" pitchFamily="2" charset="2"/>
              <a:buChar char="Ø"/>
              <a:tabLst>
                <a:tab pos="444500" algn="l"/>
              </a:tabLst>
            </a:pP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精度よく厳密に肥効をコントロールできる。</a:t>
            </a:r>
            <a:endPara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58775" lvl="3" indent="-185738">
              <a:buFont typeface="Wingdings" panose="05000000000000000000" pitchFamily="2" charset="2"/>
              <a:buChar char="Ø"/>
              <a:tabLst>
                <a:tab pos="444500" algn="l"/>
              </a:tabLst>
            </a:pP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様々な溶出パターンや溶出期間を有するタイプがあり、</a:t>
            </a:r>
            <a:r>
              <a:rPr lang="ja-JP" altLang="en-US" sz="105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追肥を必要としない全量基肥施肥が可能</a:t>
            </a: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58775" lvl="3" indent="-185738">
              <a:buFont typeface="Wingdings" panose="05000000000000000000" pitchFamily="2" charset="2"/>
              <a:buChar char="Ø"/>
              <a:tabLst>
                <a:tab pos="444500" algn="l"/>
              </a:tabLst>
            </a:pP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肥料の使用量が</a:t>
            </a:r>
            <a:r>
              <a:rPr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減るた</a:t>
            </a: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め</a:t>
            </a:r>
            <a:r>
              <a:rPr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ja-JP" altLang="en-US" sz="105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窒素の流出が抑えられる（水質保全）</a:t>
            </a: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8292" y="2171126"/>
            <a:ext cx="6437032" cy="577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3" indent="-285750">
              <a:buNone/>
            </a:pPr>
            <a:r>
              <a:rPr lang="en-US" altLang="ja-JP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デメリット</a:t>
            </a:r>
          </a:p>
          <a:p>
            <a:pPr marL="358775" lvl="3" indent="-185738">
              <a:buFont typeface="Wingdings" panose="05000000000000000000" pitchFamily="2" charset="2"/>
              <a:buChar char="Ø"/>
            </a:pP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肥料成分が溶出した後に被覆していたプラスチック膜が</a:t>
            </a:r>
            <a:r>
              <a:rPr lang="ja-JP" altLang="en-US" sz="1050" b="1" dirty="0">
                <a:solidFill>
                  <a:srgbClr val="2D64D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「被膜殻」として農地に残る</a:t>
            </a: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58775" lvl="3" indent="-185738">
              <a:buFont typeface="Wingdings" panose="05000000000000000000" pitchFamily="2" charset="2"/>
              <a:buChar char="Ø"/>
            </a:pPr>
            <a:r>
              <a:rPr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残った</a:t>
            </a: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「被膜殻」が</a:t>
            </a:r>
            <a:r>
              <a:rPr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農地外</a:t>
            </a: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に流出すると、</a:t>
            </a:r>
            <a:r>
              <a:rPr lang="ja-JP" altLang="en-US" sz="1050" b="1" dirty="0">
                <a:solidFill>
                  <a:srgbClr val="2D64D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環境汚染（プラスチックごみ）の原因となることが</a:t>
            </a:r>
            <a:r>
              <a:rPr lang="ja-JP" altLang="en-US" sz="1050" b="1" dirty="0" smtClean="0">
                <a:solidFill>
                  <a:srgbClr val="2D64D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懸念</a:t>
            </a:r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288568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sz="1400" b="1" dirty="0" smtClean="0">
                <a:ea typeface="ＭＳ ゴシック" panose="020B0609070205080204" pitchFamily="49" charset="-128"/>
              </a:rPr>
              <a:t>被覆肥料が用いられている商品は？</a:t>
            </a:r>
            <a:endParaRPr kumimoji="1" lang="en-US" altLang="ja-JP" sz="1400" b="1" dirty="0" smtClean="0">
              <a:ea typeface="ＭＳ ゴシック" panose="020B0609070205080204" pitchFamily="49" charset="-128"/>
            </a:endParaRPr>
          </a:p>
          <a:p>
            <a:r>
              <a:rPr kumimoji="1" lang="ja-JP" altLang="en-US" sz="1100" dirty="0">
                <a:ea typeface="ＭＳ ゴシック" panose="020B0609070205080204" pitchFamily="49" charset="-128"/>
              </a:rPr>
              <a:t>　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一発肥料や長く肥効が続くロングタイプ肥料が該当します。肥料法改正に伴い、今後随時「プラスチック使用」について肥料袋にも掲載されるようになります。</a:t>
            </a:r>
            <a:endParaRPr kumimoji="1" lang="en-US" altLang="ja-JP" sz="1100" dirty="0" smtClean="0">
              <a:ea typeface="ＭＳ ゴシック" panose="020B0609070205080204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12" y="3597950"/>
            <a:ext cx="1102776" cy="1680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/>
          <a:srcRect l="334" t="222" r="459" b="302"/>
          <a:stretch/>
        </p:blipFill>
        <p:spPr>
          <a:xfrm>
            <a:off x="2701312" y="3597949"/>
            <a:ext cx="1105309" cy="1680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62BABA2-6617-4C92-809D-A78AE1E651C0}"/>
              </a:ext>
            </a:extLst>
          </p:cNvPr>
          <p:cNvSpPr/>
          <p:nvPr/>
        </p:nvSpPr>
        <p:spPr>
          <a:xfrm>
            <a:off x="2671972" y="5292228"/>
            <a:ext cx="1134649" cy="177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肥料法改正</a:t>
            </a:r>
            <a:r>
              <a:rPr kumimoji="1" lang="en-US" altLang="ja-JP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</a:t>
            </a:r>
            <a:r>
              <a:rPr kumimoji="1" lang="ja-JP" altLang="en-US" sz="105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後</a:t>
            </a:r>
            <a:r>
              <a:rPr kumimoji="1" lang="en-US" altLang="ja-JP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  <a:endParaRPr kumimoji="1" lang="ja-JP" altLang="en-US" sz="105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3698131" y="3483338"/>
            <a:ext cx="548959" cy="205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698131" y="3861440"/>
            <a:ext cx="548959" cy="549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7090" y="3488384"/>
            <a:ext cx="1885065" cy="922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正方形/長方形 24"/>
          <p:cNvSpPr/>
          <p:nvPr/>
        </p:nvSpPr>
        <p:spPr>
          <a:xfrm>
            <a:off x="3438639" y="3693712"/>
            <a:ext cx="259492" cy="167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3637617" y="4746496"/>
            <a:ext cx="159367" cy="245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771054" y="4100698"/>
            <a:ext cx="842067" cy="1880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62BABA2-6617-4C92-809D-A78AE1E651C0}"/>
              </a:ext>
            </a:extLst>
          </p:cNvPr>
          <p:cNvSpPr/>
          <p:nvPr/>
        </p:nvSpPr>
        <p:spPr>
          <a:xfrm>
            <a:off x="712139" y="5292228"/>
            <a:ext cx="1134649" cy="177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肥料法改正</a:t>
            </a:r>
            <a:r>
              <a:rPr kumimoji="1" lang="en-US" altLang="ja-JP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</a:t>
            </a:r>
            <a:r>
              <a:rPr kumimoji="1" lang="ja-JP" altLang="en-US" sz="105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前</a:t>
            </a:r>
            <a:r>
              <a:rPr kumimoji="1" lang="en-US" altLang="ja-JP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  <a:endParaRPr kumimoji="1" lang="ja-JP" altLang="en-US" sz="105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山形 33"/>
          <p:cNvSpPr/>
          <p:nvPr/>
        </p:nvSpPr>
        <p:spPr>
          <a:xfrm>
            <a:off x="2119590" y="4200116"/>
            <a:ext cx="308919" cy="471058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3806621" y="4619730"/>
            <a:ext cx="440469" cy="126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806621" y="4992130"/>
            <a:ext cx="445400" cy="456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0" y="5588564"/>
            <a:ext cx="6858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sz="1400" b="1" dirty="0">
                <a:ea typeface="ＭＳ ゴシック" panose="020B0609070205080204" pitchFamily="49" charset="-128"/>
              </a:rPr>
              <a:t>プラスチック</a:t>
            </a:r>
            <a:r>
              <a:rPr kumimoji="1" lang="ja-JP" altLang="en-US" sz="1400" b="1" dirty="0" smtClean="0">
                <a:ea typeface="ＭＳ ゴシック" panose="020B0609070205080204" pitchFamily="49" charset="-128"/>
              </a:rPr>
              <a:t>が使用されていない緩効性肥料は？</a:t>
            </a:r>
            <a:endParaRPr kumimoji="1" lang="en-US" altLang="ja-JP" sz="1400" b="1" dirty="0" smtClean="0">
              <a:ea typeface="ＭＳ ゴシック" panose="020B0609070205080204" pitchFamily="49" charset="-128"/>
            </a:endParaRPr>
          </a:p>
          <a:p>
            <a:r>
              <a:rPr kumimoji="1" lang="ja-JP" altLang="en-US" sz="1100" dirty="0">
                <a:ea typeface="ＭＳ ゴシック" panose="020B0609070205080204" pitchFamily="49" charset="-128"/>
              </a:rPr>
              <a:t>　</a:t>
            </a:r>
            <a:r>
              <a:rPr kumimoji="1" lang="ja-JP" altLang="en-US" sz="1100" dirty="0" smtClean="0">
                <a:ea typeface="ＭＳ ゴシック" panose="020B0609070205080204" pitchFamily="49" charset="-128"/>
              </a:rPr>
              <a:t>現在プラスチック不使用の緩効性肥料には、化学緩効性肥料や硫黄コート肥料などが技術として存在しております。現行のプラスチックを用いた溶出コントロールほど精度は高くありませんが、代替技術として注目されています。また、現行の被覆肥料よりプラスチック使用量を削減した上で、安定した溶出コントロールを実現させた新コーティング技術も注目されています。</a:t>
            </a:r>
            <a:endParaRPr kumimoji="1" lang="en-US" altLang="ja-JP" sz="1100" dirty="0" smtClean="0">
              <a:ea typeface="ＭＳ ゴシック" panose="020B0609070205080204" pitchFamily="49" charset="-128"/>
            </a:endParaRPr>
          </a:p>
        </p:txBody>
      </p:sp>
      <p:graphicFrame>
        <p:nvGraphicFramePr>
          <p:cNvPr id="50" name="表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753646"/>
              </p:ext>
            </p:extLst>
          </p:nvPr>
        </p:nvGraphicFramePr>
        <p:xfrm>
          <a:off x="198290" y="6573372"/>
          <a:ext cx="5564513" cy="21488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13093">
                  <a:extLst>
                    <a:ext uri="{9D8B030D-6E8A-4147-A177-3AD203B41FA5}">
                      <a16:colId xmlns:a16="http://schemas.microsoft.com/office/drawing/2014/main" val="2152004765"/>
                    </a:ext>
                  </a:extLst>
                </a:gridCol>
                <a:gridCol w="1679893">
                  <a:extLst>
                    <a:ext uri="{9D8B030D-6E8A-4147-A177-3AD203B41FA5}">
                      <a16:colId xmlns:a16="http://schemas.microsoft.com/office/drawing/2014/main" val="3407205226"/>
                    </a:ext>
                  </a:extLst>
                </a:gridCol>
                <a:gridCol w="3271527">
                  <a:extLst>
                    <a:ext uri="{9D8B030D-6E8A-4147-A177-3AD203B41FA5}">
                      <a16:colId xmlns:a16="http://schemas.microsoft.com/office/drawing/2014/main" val="4232478504"/>
                    </a:ext>
                  </a:extLst>
                </a:gridCol>
              </a:tblGrid>
              <a:tr h="1875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区分</a:t>
                      </a:r>
                      <a:endParaRPr kumimoji="1" lang="ja-JP" altLang="en-US" sz="105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技術</a:t>
                      </a:r>
                      <a:endParaRPr kumimoji="1" lang="ja-JP" altLang="en-US" sz="105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特徴</a:t>
                      </a:r>
                      <a:endParaRPr kumimoji="1" lang="ja-JP" altLang="en-US" sz="105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588216"/>
                  </a:ext>
                </a:extLst>
              </a:tr>
              <a:tr h="18751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プラ</a:t>
                      </a:r>
                      <a:endParaRPr kumimoji="1" lang="en-US" altLang="ja-JP" sz="105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不使用</a:t>
                      </a:r>
                      <a:endParaRPr kumimoji="1" lang="ja-JP" altLang="en-US" sz="105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ＵＦ（ウレアホルム）</a:t>
                      </a:r>
                      <a:endParaRPr kumimoji="1" lang="ja-JP" altLang="en-US" sz="105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化学合成緩効性窒素の一つ。</a:t>
                      </a:r>
                      <a:r>
                        <a:rPr kumimoji="1" lang="ja-JP" altLang="en-US" sz="1050" b="1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微生物</a:t>
                      </a:r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分解で溶出。</a:t>
                      </a:r>
                      <a:endParaRPr kumimoji="1" lang="ja-JP" altLang="en-US" sz="105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743095"/>
                  </a:ext>
                </a:extLst>
              </a:tr>
              <a:tr h="18751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ＩＢ（ｲｿﾌﾞﾁﾘﾃﾞﾝｼﾞｳﾚｱ）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化学合成緩効性窒素の一つ。</a:t>
                      </a:r>
                      <a:r>
                        <a:rPr kumimoji="1" lang="ja-JP" altLang="en-US" sz="1050" b="1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加水</a:t>
                      </a:r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分解で溶出。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214025"/>
                  </a:ext>
                </a:extLst>
              </a:tr>
              <a:tr h="18751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新マトリックス</a:t>
                      </a:r>
                      <a:endParaRPr kumimoji="1" lang="ja-JP" altLang="en-US" sz="105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ＵＦを</a:t>
                      </a:r>
                      <a:r>
                        <a:rPr kumimoji="1" lang="ja-JP" altLang="en-US" sz="1050" b="1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堆肥と有機質肥料で包み</a:t>
                      </a:r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粒状化させることで、慣行的に成分が溶出させるコーティング技術。</a:t>
                      </a:r>
                      <a:endParaRPr kumimoji="1" lang="ja-JP" altLang="en-US" sz="105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777373"/>
                  </a:ext>
                </a:extLst>
              </a:tr>
              <a:tr h="18751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硫黄コート</a:t>
                      </a:r>
                      <a:endParaRPr kumimoji="1" lang="ja-JP" altLang="en-US" sz="105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硫黄で尿素被膜したもの。</a:t>
                      </a:r>
                      <a:r>
                        <a:rPr kumimoji="1" lang="ja-JP" altLang="en-US" sz="1050" b="1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微生物</a:t>
                      </a:r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分解で被膜が分解されることで、内部の成分が徐々に溶出する。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816358"/>
                  </a:ext>
                </a:extLst>
              </a:tr>
              <a:tr h="1875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減プラ</a:t>
                      </a:r>
                      <a:endParaRPr kumimoji="1" lang="ja-JP" altLang="en-US" sz="105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Ｊコート</a:t>
                      </a:r>
                      <a:endParaRPr kumimoji="1" lang="ja-JP" altLang="en-US" sz="105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エムコート（ＬＰコート）よりプラスチック使用量を削減し、</a:t>
                      </a:r>
                      <a:r>
                        <a:rPr kumimoji="1" lang="ja-JP" altLang="en-US" sz="1050" b="1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崩壊性を高めたことで空気が</a:t>
                      </a:r>
                      <a:r>
                        <a:rPr kumimoji="1" lang="ja-JP" altLang="en-US" sz="1050" b="1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入り浮上・流出するのを抑えた</a:t>
                      </a:r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コーティング</a:t>
                      </a:r>
                      <a:r>
                        <a:rPr kumimoji="1" lang="ja-JP" altLang="en-US" sz="105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技術。</a:t>
                      </a:r>
                      <a:endParaRPr kumimoji="1" lang="ja-JP" altLang="en-US" sz="105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1990023"/>
                  </a:ext>
                </a:extLst>
              </a:tr>
            </a:tbl>
          </a:graphicData>
        </a:graphic>
      </p:graphicFrame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t="17728" r="31560" b="31560"/>
          <a:stretch/>
        </p:blipFill>
        <p:spPr>
          <a:xfrm>
            <a:off x="5919516" y="7718710"/>
            <a:ext cx="715807" cy="715807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t="13238" r="25409" b="29464"/>
          <a:stretch/>
        </p:blipFill>
        <p:spPr>
          <a:xfrm>
            <a:off x="5918636" y="6639581"/>
            <a:ext cx="716687" cy="716687"/>
          </a:xfrm>
          <a:prstGeom prst="rect">
            <a:avLst/>
          </a:prstGeom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62BABA2-6617-4C92-809D-A78AE1E651C0}"/>
              </a:ext>
            </a:extLst>
          </p:cNvPr>
          <p:cNvSpPr/>
          <p:nvPr/>
        </p:nvSpPr>
        <p:spPr>
          <a:xfrm>
            <a:off x="5814704" y="8416669"/>
            <a:ext cx="922351" cy="227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硫黄コート</a:t>
            </a:r>
            <a:endParaRPr kumimoji="1" lang="ja-JP" altLang="en-US" sz="105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62BABA2-6617-4C92-809D-A78AE1E651C0}"/>
              </a:ext>
            </a:extLst>
          </p:cNvPr>
          <p:cNvSpPr/>
          <p:nvPr/>
        </p:nvSpPr>
        <p:spPr>
          <a:xfrm>
            <a:off x="5814704" y="7351360"/>
            <a:ext cx="922351" cy="227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新ﾏﾄﾘｯｸｽ</a:t>
            </a:r>
            <a:endParaRPr kumimoji="1" lang="ja-JP" altLang="en-US" sz="105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845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4664</TotalTime>
  <Words>1031</Words>
  <Application>Microsoft Office PowerPoint</Application>
  <PresentationFormat>A4 210 x 297 mm</PresentationFormat>
  <Paragraphs>119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HG丸ｺﾞｼｯｸM-PRO</vt:lpstr>
      <vt:lpstr>ＭＳ ゴシック</vt:lpstr>
      <vt:lpstr>游ゴシック</vt:lpstr>
      <vt:lpstr>游ゴシック Light</vt:lpstr>
      <vt:lpstr>Arial</vt:lpstr>
      <vt:lpstr>Arial Rounded MT Bold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mats松原　達也　３　福島県生資部肥薬課</dc:creator>
  <cp:lastModifiedBy>mats松原　達也　３　福島県肥薬部技対課</cp:lastModifiedBy>
  <cp:revision>244</cp:revision>
  <cp:lastPrinted>2023-03-17T08:20:49Z</cp:lastPrinted>
  <dcterms:created xsi:type="dcterms:W3CDTF">2021-04-01T01:46:09Z</dcterms:created>
  <dcterms:modified xsi:type="dcterms:W3CDTF">2023-03-22T01:56:33Z</dcterms:modified>
</cp:coreProperties>
</file>